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1" r:id="rId15"/>
    <p:sldId id="272" r:id="rId16"/>
    <p:sldId id="273"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727F75-B6E4-4914-82D2-1BBFAA4F15BE}" type="datetimeFigureOut">
              <a:rPr lang="en-US" smtClean="0"/>
              <a:t>6/19/2021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1912526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27F75-B6E4-4914-82D2-1BBFAA4F15BE}" type="datetimeFigureOut">
              <a:rPr lang="en-US" smtClean="0"/>
              <a:t>6/19/2021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173695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27F75-B6E4-4914-82D2-1BBFAA4F15BE}" type="datetimeFigureOut">
              <a:rPr lang="en-US" smtClean="0"/>
              <a:t>6/19/2021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944939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27F75-B6E4-4914-82D2-1BBFAA4F15BE}" type="datetimeFigureOut">
              <a:rPr lang="en-US" smtClean="0"/>
              <a:t>6/19/2021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120212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727F75-B6E4-4914-82D2-1BBFAA4F15BE}" type="datetimeFigureOut">
              <a:rPr lang="en-US" smtClean="0"/>
              <a:t>6/19/2021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3461239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727F75-B6E4-4914-82D2-1BBFAA4F15BE}" type="datetimeFigureOut">
              <a:rPr lang="en-US" smtClean="0"/>
              <a:t>6/19/2021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426847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727F75-B6E4-4914-82D2-1BBFAA4F15BE}" type="datetimeFigureOut">
              <a:rPr lang="en-US" smtClean="0"/>
              <a:t>6/19/2021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1300552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727F75-B6E4-4914-82D2-1BBFAA4F15BE}" type="datetimeFigureOut">
              <a:rPr lang="en-US" smtClean="0"/>
              <a:t>6/19/2021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1511392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27F75-B6E4-4914-82D2-1BBFAA4F15BE}" type="datetimeFigureOut">
              <a:rPr lang="en-US" smtClean="0"/>
              <a:t>6/19/2021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126410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727F75-B6E4-4914-82D2-1BBFAA4F15BE}" type="datetimeFigureOut">
              <a:rPr lang="en-US" smtClean="0"/>
              <a:t>6/19/2021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282547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727F75-B6E4-4914-82D2-1BBFAA4F15BE}" type="datetimeFigureOut">
              <a:rPr lang="en-US" smtClean="0"/>
              <a:t>6/19/2021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1ABDD-B838-4C5E-9035-5FD610B149E9}" type="slidenum">
              <a:rPr lang="en-US" smtClean="0"/>
              <a:t>‹#›</a:t>
            </a:fld>
            <a:endParaRPr lang="en-US"/>
          </a:p>
        </p:txBody>
      </p:sp>
    </p:spTree>
    <p:extLst>
      <p:ext uri="{BB962C8B-B14F-4D97-AF65-F5344CB8AC3E}">
        <p14:creationId xmlns:p14="http://schemas.microsoft.com/office/powerpoint/2010/main" val="840514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27F75-B6E4-4914-82D2-1BBFAA4F15BE}" type="datetimeFigureOut">
              <a:rPr lang="en-US" smtClean="0"/>
              <a:t>6/19/2021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1ABDD-B838-4C5E-9035-5FD610B149E9}" type="slidenum">
              <a:rPr lang="en-US" smtClean="0"/>
              <a:t>‹#›</a:t>
            </a:fld>
            <a:endParaRPr lang="en-US"/>
          </a:p>
        </p:txBody>
      </p:sp>
    </p:spTree>
    <p:extLst>
      <p:ext uri="{BB962C8B-B14F-4D97-AF65-F5344CB8AC3E}">
        <p14:creationId xmlns:p14="http://schemas.microsoft.com/office/powerpoint/2010/main" val="342054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dirty="0" smtClean="0">
                <a:solidFill>
                  <a:schemeClr val="bg1">
                    <a:lumMod val="50000"/>
                  </a:schemeClr>
                </a:solidFill>
              </a:rPr>
              <a:t>به نام </a:t>
            </a:r>
            <a:r>
              <a:rPr lang="fa-IR" dirty="0" smtClean="0">
                <a:solidFill>
                  <a:srgbClr val="FF0000"/>
                </a:solidFill>
              </a:rPr>
              <a:t>آفریننده</a:t>
            </a:r>
            <a:r>
              <a:rPr lang="fa-IR" dirty="0" smtClean="0"/>
              <a:t> </a:t>
            </a:r>
            <a:r>
              <a:rPr lang="fa-IR" dirty="0" smtClean="0">
                <a:solidFill>
                  <a:schemeClr val="accent1"/>
                </a:solidFill>
              </a:rPr>
              <a:t>ساختار</a:t>
            </a:r>
            <a:r>
              <a:rPr lang="fa-IR" dirty="0" smtClean="0"/>
              <a:t> </a:t>
            </a:r>
            <a:r>
              <a:rPr lang="fa-IR" dirty="0" smtClean="0">
                <a:solidFill>
                  <a:schemeClr val="accent2">
                    <a:lumMod val="75000"/>
                  </a:schemeClr>
                </a:solidFill>
              </a:rPr>
              <a:t>مخلوقات</a:t>
            </a:r>
            <a:r>
              <a:rPr lang="fa-IR" dirty="0" smtClean="0"/>
              <a:t/>
            </a:r>
            <a:br>
              <a:rPr lang="fa-IR" dirty="0" smtClean="0"/>
            </a:br>
            <a:r>
              <a:rPr lang="fa-IR" dirty="0" smtClean="0"/>
              <a:t>پلن معاملاتی فارکس</a:t>
            </a:r>
            <a:endParaRPr lang="en-US" dirty="0"/>
          </a:p>
        </p:txBody>
      </p:sp>
    </p:spTree>
    <p:extLst>
      <p:ext uri="{BB962C8B-B14F-4D97-AF65-F5344CB8AC3E}">
        <p14:creationId xmlns:p14="http://schemas.microsoft.com/office/powerpoint/2010/main" val="1536349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7922"/>
            <a:ext cx="10515600" cy="5519041"/>
          </a:xfrm>
        </p:spPr>
        <p:txBody>
          <a:bodyPr>
            <a:normAutofit/>
          </a:bodyPr>
          <a:lstStyle/>
          <a:p>
            <a:pPr marL="0" lvl="0" indent="0" algn="r">
              <a:buNone/>
            </a:pPr>
            <a:r>
              <a:rPr lang="fa-IR" dirty="0">
                <a:solidFill>
                  <a:srgbClr val="FF0000"/>
                </a:solidFill>
              </a:rPr>
              <a:t>پلن مدیریت سرمایه</a:t>
            </a:r>
            <a:r>
              <a:rPr lang="fa-IR" dirty="0">
                <a:solidFill>
                  <a:prstClr val="black"/>
                </a:solidFill>
              </a:rPr>
              <a:t>:</a:t>
            </a:r>
            <a:r>
              <a:rPr lang="fa-IR" sz="2000" dirty="0">
                <a:solidFill>
                  <a:prstClr val="black"/>
                </a:solidFill>
              </a:rPr>
              <a:t>پلن مدیریت سرمایه زیر را به صورت هفتگی در اکسل مد نظر داریم و پیش خواهیم برد.</a:t>
            </a:r>
          </a:p>
          <a:p>
            <a:pPr marL="0" lvl="0" indent="0" algn="r">
              <a:buNone/>
            </a:pPr>
            <a:r>
              <a:rPr lang="fa-IR" sz="2000" dirty="0">
                <a:solidFill>
                  <a:prstClr val="black"/>
                </a:solidFill>
              </a:rPr>
              <a:t>-سود هر مرحله%-سود هرمرحله$-عدد بالانس حساب-کل سود$-ریسک کل مرحله-ریسک هر مرحله% </a:t>
            </a:r>
            <a:endParaRPr lang="fa-IR" dirty="0" smtClean="0"/>
          </a:p>
          <a:p>
            <a:pPr marL="0" indent="0" algn="r">
              <a:buNone/>
            </a:pPr>
            <a:r>
              <a:rPr lang="fa-IR" dirty="0" smtClean="0">
                <a:solidFill>
                  <a:srgbClr val="FF0000"/>
                </a:solidFill>
              </a:rPr>
              <a:t>نگارش سیستم معاملاتی</a:t>
            </a:r>
            <a:r>
              <a:rPr lang="fa-IR" dirty="0" smtClean="0"/>
              <a:t>:</a:t>
            </a:r>
            <a:r>
              <a:rPr lang="fa-IR" sz="2000" dirty="0" smtClean="0"/>
              <a:t>دوره ی زمانی را برای واریز و برداشت وجه نسبت به سرمایه اولیه مشخص میکنیم.</a:t>
            </a:r>
          </a:p>
          <a:p>
            <a:pPr marL="0" indent="0" algn="r">
              <a:buNone/>
            </a:pPr>
            <a:r>
              <a:rPr lang="fa-IR" sz="2000" dirty="0" smtClean="0"/>
              <a:t>-در دوره ی شش ماهه عملکرد حساب برای این عمل تصمیم میگیریم.</a:t>
            </a:r>
            <a:endParaRPr lang="fa-IR" sz="2000" dirty="0"/>
          </a:p>
          <a:p>
            <a:pPr marL="0" indent="0" algn="r">
              <a:buNone/>
            </a:pPr>
            <a:r>
              <a:rPr lang="fa-IR" dirty="0" smtClean="0">
                <a:solidFill>
                  <a:srgbClr val="FF0000"/>
                </a:solidFill>
              </a:rPr>
              <a:t>سیستم تنبیهی و تشویقی:.</a:t>
            </a:r>
          </a:p>
          <a:p>
            <a:pPr marL="0" indent="0" algn="r">
              <a:buNone/>
            </a:pPr>
            <a:r>
              <a:rPr lang="fa-IR" sz="2000" dirty="0" smtClean="0"/>
              <a:t>.سیستم تشویقی:هنگامی که حد خوشی و هدف های تعیین شده می رسیم برای انگیزه ریسک را برای بازدهی بیشتر افزایش می دهیم.      -حد خوشی عبارت است از میانگین عملکرد چهار دوره معاملاتی قبل.بسته به اینکه شما معامله گر کوتاه.میان یا بلند مدتی هستیم که ما معامله گر کوتاه مدتی هستیم.</a:t>
            </a:r>
          </a:p>
          <a:p>
            <a:pPr marL="0" indent="0" algn="r">
              <a:buNone/>
            </a:pPr>
            <a:r>
              <a:rPr lang="fa-IR" sz="2000" dirty="0" smtClean="0"/>
              <a:t>-سیستم تنبیهی:ضعف عملکرد در پلن تدوین هدف شده هدف ریسک را کاهش می دهیم و هم استراحت دوره ای در نظر میگیریم.</a:t>
            </a:r>
          </a:p>
          <a:p>
            <a:pPr marL="0" indent="0" algn="r">
              <a:buNone/>
            </a:pPr>
            <a:r>
              <a:rPr lang="fa-IR" dirty="0" smtClean="0">
                <a:solidFill>
                  <a:srgbClr val="FF0000"/>
                </a:solidFill>
              </a:rPr>
              <a:t>تعیین سه ریسک حساب:</a:t>
            </a:r>
            <a:r>
              <a:rPr lang="fa-IR" sz="2000" dirty="0" smtClean="0">
                <a:solidFill>
                  <a:srgbClr val="FF0000"/>
                </a:solidFill>
              </a:rPr>
              <a:t>-</a:t>
            </a:r>
            <a:r>
              <a:rPr lang="fa-IR" sz="2000" dirty="0" smtClean="0"/>
              <a:t>ریسک هر موقعیتی درسیستم معاملاتی --- 3 دلار نسبت به سرمایه 1.2% </a:t>
            </a:r>
          </a:p>
          <a:p>
            <a:pPr marL="0" indent="0" algn="r">
              <a:buNone/>
            </a:pPr>
            <a:r>
              <a:rPr lang="fa-IR" sz="2000" dirty="0" smtClean="0"/>
              <a:t>-ریسک موقعیت باز---12 دلار نسبت به سرمایه 4.8%</a:t>
            </a:r>
          </a:p>
          <a:p>
            <a:pPr marL="0" indent="0" algn="r">
              <a:buNone/>
            </a:pPr>
            <a:r>
              <a:rPr lang="fa-IR" sz="2000" dirty="0" smtClean="0"/>
              <a:t>-ریسک سیستم--- در هر دوره هفته ای 15 دلارنسبت به سرمایه 6%</a:t>
            </a:r>
          </a:p>
          <a:p>
            <a:pPr marL="0" indent="0" algn="r">
              <a:buNone/>
            </a:pPr>
            <a:endParaRPr lang="fa-IR" sz="2000" dirty="0"/>
          </a:p>
          <a:p>
            <a:pPr marL="0" indent="0" algn="r">
              <a:buNone/>
            </a:pPr>
            <a:endParaRPr lang="fa-IR" sz="2000" dirty="0" smtClean="0"/>
          </a:p>
          <a:p>
            <a:pPr marL="0" indent="0" algn="r">
              <a:buNone/>
            </a:pPr>
            <a:endParaRPr lang="fa-IR" sz="2000" dirty="0"/>
          </a:p>
          <a:p>
            <a:pPr marL="0" indent="0" algn="r">
              <a:buNone/>
            </a:pPr>
            <a:endParaRPr lang="fa-IR" sz="2000" dirty="0" smtClean="0"/>
          </a:p>
          <a:p>
            <a:pPr marL="0" indent="0" algn="r">
              <a:buNone/>
            </a:pPr>
            <a:endParaRPr lang="fa-IR" sz="2000" dirty="0"/>
          </a:p>
          <a:p>
            <a:pPr marL="0" indent="0" algn="r">
              <a:buNone/>
            </a:pPr>
            <a:endParaRPr lang="fa-IR" dirty="0" smtClean="0"/>
          </a:p>
        </p:txBody>
      </p:sp>
    </p:spTree>
    <p:extLst>
      <p:ext uri="{BB962C8B-B14F-4D97-AF65-F5344CB8AC3E}">
        <p14:creationId xmlns:p14="http://schemas.microsoft.com/office/powerpoint/2010/main" val="2621545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1015"/>
            <a:ext cx="10515600" cy="5585948"/>
          </a:xfrm>
        </p:spPr>
        <p:txBody>
          <a:bodyPr/>
          <a:lstStyle/>
          <a:p>
            <a:pPr marL="0" indent="0" algn="r">
              <a:buNone/>
            </a:pPr>
            <a:r>
              <a:rPr lang="fa-IR" sz="2000" dirty="0" smtClean="0"/>
              <a:t>-چه تعداد معامله زیانده پشت سر هم داشتیم دست از معامله برداریم؟ 3 معامله</a:t>
            </a:r>
          </a:p>
          <a:p>
            <a:pPr marL="0" indent="0" algn="r">
              <a:buNone/>
            </a:pPr>
            <a:r>
              <a:rPr lang="fa-IR" sz="2000" dirty="0" smtClean="0"/>
              <a:t>-چه تعداد معامله سودده پشت سر هم داشتیم دست از معامله برداریم؟ 5 معامله</a:t>
            </a:r>
          </a:p>
          <a:p>
            <a:pPr marL="0" indent="0" algn="r">
              <a:buNone/>
            </a:pPr>
            <a:endParaRPr lang="fa-IR" dirty="0"/>
          </a:p>
          <a:p>
            <a:pPr marL="0" indent="0" algn="r">
              <a:buNone/>
            </a:pPr>
            <a:r>
              <a:rPr lang="fa-IR" dirty="0" smtClean="0">
                <a:solidFill>
                  <a:srgbClr val="FF0000"/>
                </a:solidFill>
              </a:rPr>
              <a:t>دیاگرام سیستم معاملاتی و مدیریت سرمایه:</a:t>
            </a:r>
          </a:p>
          <a:p>
            <a:pPr marL="0" indent="0" algn="r">
              <a:buNone/>
            </a:pPr>
            <a:r>
              <a:rPr lang="fa-IR" sz="2000" dirty="0" smtClean="0"/>
              <a:t>ساختار اولیه برای ایجاد واچ لیست  (جهت)                  بالا – هولد – پایین – نماد.</a:t>
            </a:r>
          </a:p>
          <a:p>
            <a:pPr marL="0" indent="0" algn="r">
              <a:buNone/>
            </a:pPr>
            <a:r>
              <a:rPr lang="fa-IR" sz="2000" dirty="0" smtClean="0"/>
              <a:t>شروع ----ورود تمام گزینه ها در بازاری که در آن فعالیم ----- پردازش گزینه ها -----تایید گزینه هایی که در قالب سیستم معاملاتی تعریف شده بودند -----اجرای سیستم ورود -----اجرای سیستم خروج -----تمام</a:t>
            </a:r>
          </a:p>
          <a:p>
            <a:pPr marL="0" indent="0" algn="r">
              <a:buNone/>
            </a:pPr>
            <a:r>
              <a:rPr lang="fa-IR" sz="2000" dirty="0" smtClean="0"/>
              <a:t>-------هنگام ورود به معامله ------ چک کردن ریسک به ریوارد بهینه -----اعمال ریسک تعیین شده برای معامله  ---------</a:t>
            </a:r>
          </a:p>
          <a:p>
            <a:pPr marL="0" indent="0" algn="r">
              <a:buNone/>
            </a:pPr>
            <a:r>
              <a:rPr lang="fa-IR" sz="2000" dirty="0" smtClean="0"/>
              <a:t>---تعیین حجم معامله</a:t>
            </a:r>
          </a:p>
        </p:txBody>
      </p:sp>
    </p:spTree>
    <p:extLst>
      <p:ext uri="{BB962C8B-B14F-4D97-AF65-F5344CB8AC3E}">
        <p14:creationId xmlns:p14="http://schemas.microsoft.com/office/powerpoint/2010/main" val="3032025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1216"/>
          </a:xfrm>
        </p:spPr>
        <p:txBody>
          <a:bodyPr>
            <a:noAutofit/>
          </a:bodyPr>
          <a:lstStyle/>
          <a:p>
            <a:pPr algn="r"/>
            <a:r>
              <a:rPr lang="fa-IR" sz="2800" dirty="0" smtClean="0">
                <a:solidFill>
                  <a:srgbClr val="FF0000"/>
                </a:solidFill>
              </a:rPr>
              <a:t>سیستم</a:t>
            </a:r>
            <a:r>
              <a:rPr lang="fa-IR" sz="2800" dirty="0" smtClean="0"/>
              <a:t> </a:t>
            </a:r>
            <a:r>
              <a:rPr lang="fa-IR" sz="2800" dirty="0" smtClean="0">
                <a:solidFill>
                  <a:srgbClr val="FF0000"/>
                </a:solidFill>
              </a:rPr>
              <a:t>تکنیکالی من</a:t>
            </a:r>
            <a:r>
              <a:rPr lang="fa-IR" sz="2800" dirty="0"/>
              <a:t>:</a:t>
            </a:r>
            <a:endParaRPr lang="en-US" sz="2800" dirty="0"/>
          </a:p>
        </p:txBody>
      </p:sp>
      <p:sp>
        <p:nvSpPr>
          <p:cNvPr id="3" name="Content Placeholder 2"/>
          <p:cNvSpPr>
            <a:spLocks noGrp="1"/>
          </p:cNvSpPr>
          <p:nvPr>
            <p:ph idx="1"/>
          </p:nvPr>
        </p:nvSpPr>
        <p:spPr>
          <a:xfrm>
            <a:off x="838200" y="1014761"/>
            <a:ext cx="10515600" cy="5162202"/>
          </a:xfrm>
        </p:spPr>
        <p:txBody>
          <a:bodyPr>
            <a:normAutofit/>
          </a:bodyPr>
          <a:lstStyle/>
          <a:p>
            <a:pPr marL="0" indent="0" algn="r">
              <a:buNone/>
            </a:pPr>
            <a:r>
              <a:rPr lang="fa-IR" sz="2400" dirty="0" smtClean="0"/>
              <a:t>-</a:t>
            </a:r>
            <a:r>
              <a:rPr lang="fa-IR" sz="2400" dirty="0" smtClean="0">
                <a:solidFill>
                  <a:srgbClr val="FF0000"/>
                </a:solidFill>
              </a:rPr>
              <a:t>تایم فریم</a:t>
            </a:r>
            <a:r>
              <a:rPr lang="fa-IR" sz="2400" dirty="0" smtClean="0"/>
              <a:t>:</a:t>
            </a:r>
            <a:r>
              <a:rPr lang="fa-IR" sz="2000" dirty="0" smtClean="0"/>
              <a:t>تحلیل در تایم یک روزه و چهار ساعته.</a:t>
            </a:r>
          </a:p>
          <a:p>
            <a:pPr marL="0" indent="0" algn="r">
              <a:buNone/>
            </a:pPr>
            <a:r>
              <a:rPr lang="fa-IR" sz="2000" dirty="0" smtClean="0"/>
              <a:t>معامله گری در تایم یک ساعته .</a:t>
            </a:r>
          </a:p>
          <a:p>
            <a:pPr marL="0" indent="0" algn="r">
              <a:buNone/>
            </a:pPr>
            <a:r>
              <a:rPr lang="fa-IR" sz="2000" dirty="0" smtClean="0"/>
              <a:t>بعد از مشخص کردن نقاط حد سود-حد ضرر- حد ضرر زمانی-قیمت در تایم یکساعته برای ورود به معامله در تایم 15 دقیقه برای معامله دقیق تر و نقطه هایی که در تایم یکساعتع انتخاب کردیم برای ورود بهتر در این تایم 15 دقیق برای معامله انجام میدهیم.</a:t>
            </a:r>
          </a:p>
          <a:p>
            <a:pPr marL="0" indent="0" algn="r">
              <a:buNone/>
            </a:pPr>
            <a:r>
              <a:rPr lang="fa-IR" sz="2000" dirty="0" smtClean="0"/>
              <a:t>برای خروج از بازار در تایم یک ساعته تحلیل زمانی و قیمتی را لحاظ و در این تایم با تعیین سیستم در تایم یکساعته خروج میکنیم.</a:t>
            </a:r>
          </a:p>
          <a:p>
            <a:pPr marL="0" lvl="0" indent="0" algn="r">
              <a:buNone/>
            </a:pPr>
            <a:r>
              <a:rPr lang="fa-IR" sz="2400" dirty="0">
                <a:solidFill>
                  <a:srgbClr val="FF0000"/>
                </a:solidFill>
              </a:rPr>
              <a:t>روند بازار و جنس بازار:</a:t>
            </a:r>
          </a:p>
          <a:p>
            <a:pPr marL="0" lvl="0" indent="0" algn="r">
              <a:buNone/>
            </a:pPr>
            <a:r>
              <a:rPr lang="fa-IR" sz="2000" dirty="0">
                <a:solidFill>
                  <a:prstClr val="black"/>
                </a:solidFill>
              </a:rPr>
              <a:t>روند بازار متشکل از صعودی-نزولی-خنثی– روند را با اندیکاتور ولتی گروه سیکلیکال  شناسایی میکنیم.</a:t>
            </a:r>
          </a:p>
          <a:p>
            <a:pPr marL="0" lvl="0" indent="0" algn="r">
              <a:buNone/>
            </a:pPr>
            <a:r>
              <a:rPr lang="fa-IR" sz="2000" dirty="0">
                <a:solidFill>
                  <a:prstClr val="black"/>
                </a:solidFill>
              </a:rPr>
              <a:t>جنس بازار رالی یا اصلاحی.</a:t>
            </a:r>
          </a:p>
          <a:p>
            <a:pPr marL="0" lvl="0" indent="0" algn="r">
              <a:buNone/>
            </a:pPr>
            <a:r>
              <a:rPr lang="fa-IR" sz="2000" dirty="0">
                <a:solidFill>
                  <a:prstClr val="black"/>
                </a:solidFill>
              </a:rPr>
              <a:t>در بازرا که اصلاحی است در سطوح معبر و هم شکست مورد معامله قرار می دهیم.</a:t>
            </a:r>
          </a:p>
          <a:p>
            <a:pPr marL="0" lvl="0" indent="0" algn="r">
              <a:buNone/>
            </a:pPr>
            <a:r>
              <a:rPr lang="fa-IR" sz="2000" dirty="0">
                <a:solidFill>
                  <a:prstClr val="black"/>
                </a:solidFill>
              </a:rPr>
              <a:t>در بازار های رالی فقط در شکست ها معامله میکنیم.</a:t>
            </a:r>
          </a:p>
          <a:p>
            <a:pPr marL="0" lvl="0" indent="0" algn="r">
              <a:buNone/>
            </a:pPr>
            <a:r>
              <a:rPr lang="fa-IR" sz="2000" dirty="0">
                <a:solidFill>
                  <a:prstClr val="black"/>
                </a:solidFill>
              </a:rPr>
              <a:t>جنس بازار را در محافظت از سود در نظر داریم. </a:t>
            </a:r>
            <a:endParaRPr lang="en-US" sz="2000" dirty="0">
              <a:solidFill>
                <a:prstClr val="black"/>
              </a:solidFill>
            </a:endParaRPr>
          </a:p>
          <a:p>
            <a:pPr marL="0" indent="0" algn="r">
              <a:buNone/>
            </a:pPr>
            <a:endParaRPr lang="en-US" sz="2000" dirty="0"/>
          </a:p>
        </p:txBody>
      </p:sp>
    </p:spTree>
    <p:extLst>
      <p:ext uri="{BB962C8B-B14F-4D97-AF65-F5344CB8AC3E}">
        <p14:creationId xmlns:p14="http://schemas.microsoft.com/office/powerpoint/2010/main" val="4094613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7561"/>
            <a:ext cx="10515600" cy="5619402"/>
          </a:xfrm>
        </p:spPr>
        <p:txBody>
          <a:bodyPr>
            <a:normAutofit/>
          </a:bodyPr>
          <a:lstStyle/>
          <a:p>
            <a:pPr marL="0" indent="0" algn="r">
              <a:buNone/>
            </a:pPr>
            <a:r>
              <a:rPr lang="fa-IR" sz="2400" dirty="0" smtClean="0">
                <a:solidFill>
                  <a:srgbClr val="FF0000"/>
                </a:solidFill>
              </a:rPr>
              <a:t>قدرت سنجی و تجسم:</a:t>
            </a:r>
          </a:p>
          <a:p>
            <a:pPr marL="0" indent="0" algn="r">
              <a:buNone/>
            </a:pPr>
            <a:r>
              <a:rPr lang="fa-IR" sz="2000" dirty="0" smtClean="0"/>
              <a:t>قدرت سنجی گام های خرید و فروش که پر قدرت یا به صورت ضعیف هستند و زمان کی طی کردند را مد نظر برای خریداران و فروشندگان قدرتمند لحاظ می کنیم.</a:t>
            </a:r>
          </a:p>
          <a:p>
            <a:pPr marL="0" indent="0" algn="r">
              <a:buNone/>
            </a:pPr>
            <a:r>
              <a:rPr lang="fa-IR" sz="2000" dirty="0" smtClean="0"/>
              <a:t>تجسم با استفاده از تمام ابزار گام های قبل سناریو محتمل را مد نظر قرار می دهیم.</a:t>
            </a:r>
          </a:p>
          <a:p>
            <a:pPr marL="0" indent="0" algn="r">
              <a:buNone/>
            </a:pPr>
            <a:r>
              <a:rPr lang="fa-IR" sz="2000" dirty="0" smtClean="0"/>
              <a:t>با مدلسازی که در گام های خرید و فروش و سپس مدل هایی که از قبل اتفاق می توانیم با کمک از گام های قبل به آینده سطح هایی را به ما می دهد که سطح حمایت و مقاومت را به ما می دهد.</a:t>
            </a:r>
          </a:p>
          <a:p>
            <a:pPr marL="0" indent="0" algn="r">
              <a:buNone/>
            </a:pPr>
            <a:r>
              <a:rPr lang="fa-IR" sz="2000" dirty="0" smtClean="0"/>
              <a:t>هر حرکت که مدل می کنیم باید حرکت قیمتی و زمانی نزدیک به هم باشند. اگر نزدیک به هم نبودند حرکات قبل تر مدل میکنیم</a:t>
            </a:r>
          </a:p>
          <a:p>
            <a:pPr marL="0" indent="0" algn="r">
              <a:buNone/>
            </a:pPr>
            <a:r>
              <a:rPr lang="fa-IR" sz="2400" dirty="0" smtClean="0">
                <a:solidFill>
                  <a:srgbClr val="FF0000"/>
                </a:solidFill>
              </a:rPr>
              <a:t>حمایت </a:t>
            </a:r>
            <a:r>
              <a:rPr lang="fa-IR" sz="2400" dirty="0">
                <a:solidFill>
                  <a:srgbClr val="FF0000"/>
                </a:solidFill>
              </a:rPr>
              <a:t>و مقاومت:</a:t>
            </a:r>
          </a:p>
          <a:p>
            <a:pPr marL="0" lvl="0" indent="0" algn="r">
              <a:buNone/>
            </a:pPr>
            <a:r>
              <a:rPr lang="fa-IR" sz="2000" dirty="0">
                <a:solidFill>
                  <a:prstClr val="black"/>
                </a:solidFill>
              </a:rPr>
              <a:t>حمایت ومقاومت که سه تماس برخورد داشته باشد برای ما اعتبار دارند برای ما مد نظر است.</a:t>
            </a:r>
          </a:p>
          <a:p>
            <a:pPr marL="0" lvl="0" indent="0" algn="r">
              <a:buNone/>
            </a:pPr>
            <a:r>
              <a:rPr lang="fa-IR" sz="2000" dirty="0">
                <a:solidFill>
                  <a:prstClr val="black"/>
                </a:solidFill>
              </a:rPr>
              <a:t>در حمایت ها و مقاومت ها در جهت بازار در نقاط معتبر و با شکست حمایت و مقاومت های تایم فریم روزانه و چهار ساعتع برای ما برای معامله مد نظر است.</a:t>
            </a:r>
          </a:p>
          <a:p>
            <a:pPr marL="0" lvl="0" indent="0" algn="r">
              <a:buNone/>
            </a:pPr>
            <a:endParaRPr lang="fa-IR" sz="2000" dirty="0">
              <a:solidFill>
                <a:prstClr val="black"/>
              </a:solidFill>
            </a:endParaRPr>
          </a:p>
          <a:p>
            <a:pPr marL="0" lvl="0" indent="0" algn="r">
              <a:buNone/>
            </a:pPr>
            <a:r>
              <a:rPr lang="fa-IR" sz="2000" dirty="0">
                <a:solidFill>
                  <a:prstClr val="black"/>
                </a:solidFill>
              </a:rPr>
              <a:t>حمایت ها ومقاومت ها در تایم روزانه و چهار ساعته را که سه تماس دارند برای خروج در نظر داریم.</a:t>
            </a:r>
          </a:p>
          <a:p>
            <a:pPr marL="0" indent="0" algn="r">
              <a:buNone/>
            </a:pPr>
            <a:endParaRPr lang="en-US" sz="2000" dirty="0"/>
          </a:p>
        </p:txBody>
      </p:sp>
    </p:spTree>
    <p:extLst>
      <p:ext uri="{BB962C8B-B14F-4D97-AF65-F5344CB8AC3E}">
        <p14:creationId xmlns:p14="http://schemas.microsoft.com/office/powerpoint/2010/main" val="1537675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7561"/>
            <a:ext cx="10515600" cy="5619402"/>
          </a:xfrm>
        </p:spPr>
        <p:txBody>
          <a:bodyPr>
            <a:normAutofit/>
          </a:bodyPr>
          <a:lstStyle/>
          <a:p>
            <a:pPr marL="0" indent="0" algn="r">
              <a:buNone/>
            </a:pPr>
            <a:r>
              <a:rPr lang="fa-IR" sz="2400" dirty="0" smtClean="0">
                <a:solidFill>
                  <a:srgbClr val="FF0000"/>
                </a:solidFill>
              </a:rPr>
              <a:t>کانالیزه:</a:t>
            </a:r>
          </a:p>
          <a:p>
            <a:pPr marL="0" indent="0" algn="r">
              <a:buNone/>
            </a:pPr>
            <a:r>
              <a:rPr lang="fa-IR" sz="2000" dirty="0" smtClean="0"/>
              <a:t>حمایت ها ومقاومت ها کانالیزه اعتبار بالا دارند مد نظر است که کانالیزه در صعود و نزول و خنثی را داریم که هر کدام شرایط معامله خود را دارند در کف ها و سقف ها و ما تنها در روند معامله میکنیم.</a:t>
            </a:r>
          </a:p>
          <a:p>
            <a:pPr marL="0" indent="0" algn="r">
              <a:buNone/>
            </a:pPr>
            <a:r>
              <a:rPr lang="fa-IR" sz="2000" dirty="0" smtClean="0"/>
              <a:t>کانالیزه در هر روند با نقاط معتبر در روند بازار و با شکست کانالیزه با اعتبار معامله را انجام می دهیم در روند کانالیزه خنثی تا حد امکان نسبت به مقاومت و حمایت ویا فیبو قبل کوچک در نظر بگیریم.</a:t>
            </a:r>
          </a:p>
          <a:p>
            <a:pPr marL="0" indent="0" algn="r">
              <a:buNone/>
            </a:pPr>
            <a:r>
              <a:rPr lang="fa-IR" sz="2000" dirty="0" smtClean="0"/>
              <a:t>در سقف ها وکف ها کانالیزه یک سطح برای خروج از بازار در نظر داریم.</a:t>
            </a:r>
          </a:p>
          <a:p>
            <a:pPr marL="0" indent="0" algn="r">
              <a:buNone/>
            </a:pPr>
            <a:endParaRPr lang="fa-IR" sz="2000" dirty="0" smtClean="0"/>
          </a:p>
          <a:p>
            <a:pPr marL="0" indent="0" algn="r">
              <a:buNone/>
            </a:pPr>
            <a:r>
              <a:rPr lang="fa-IR" sz="1800" dirty="0" smtClean="0">
                <a:solidFill>
                  <a:srgbClr val="FF0000"/>
                </a:solidFill>
              </a:rPr>
              <a:t>تعریف نقاط معتبر:</a:t>
            </a:r>
            <a:r>
              <a:rPr lang="fa-IR" sz="1800" dirty="0" smtClean="0"/>
              <a:t>از ابزار هایی که نقاط را به ما میدهد حداقل سه نقطه نشانه ورود بدهد.تجسم-چنگال خط میانی-الگو ها- فیبو-کانال ها – حمایت و مقاومت</a:t>
            </a:r>
          </a:p>
          <a:p>
            <a:pPr marL="0" indent="0" algn="r">
              <a:buNone/>
            </a:pPr>
            <a:r>
              <a:rPr lang="fa-IR" sz="1800" dirty="0" smtClean="0">
                <a:solidFill>
                  <a:srgbClr val="FF0000"/>
                </a:solidFill>
              </a:rPr>
              <a:t>تایید شکست ها:</a:t>
            </a:r>
            <a:r>
              <a:rPr lang="fa-IR" sz="1800" dirty="0"/>
              <a:t> </a:t>
            </a:r>
            <a:r>
              <a:rPr lang="fa-IR" sz="1800" dirty="0" smtClean="0"/>
              <a:t>پولبک-دو کندل در تایم فریم که شکست رخ داده است بگذرد و درصد نفوذ 50 درصد کندل درتایم یک ساعته –واگرایی در نقاط –زمان و حجم معاملات- </a:t>
            </a:r>
          </a:p>
          <a:p>
            <a:pPr marL="0" indent="0" algn="r">
              <a:buNone/>
            </a:pPr>
            <a:r>
              <a:rPr lang="fa-IR" sz="1800" dirty="0" smtClean="0"/>
              <a:t>در نقاط معتبر و شکست ها کندل استیک ها را هم در نظر میگیریم. </a:t>
            </a:r>
            <a:endParaRPr lang="en-US" sz="1800" dirty="0">
              <a:solidFill>
                <a:srgbClr val="FF0000"/>
              </a:solidFill>
            </a:endParaRPr>
          </a:p>
        </p:txBody>
      </p:sp>
    </p:spTree>
    <p:extLst>
      <p:ext uri="{BB962C8B-B14F-4D97-AF65-F5344CB8AC3E}">
        <p14:creationId xmlns:p14="http://schemas.microsoft.com/office/powerpoint/2010/main" val="4154750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049" y="680225"/>
            <a:ext cx="10515600" cy="5541343"/>
          </a:xfrm>
        </p:spPr>
        <p:txBody>
          <a:bodyPr>
            <a:normAutofit/>
          </a:bodyPr>
          <a:lstStyle/>
          <a:p>
            <a:pPr marL="0" indent="0" algn="r">
              <a:buNone/>
            </a:pPr>
            <a:r>
              <a:rPr lang="fa-IR" sz="2000" dirty="0" smtClean="0">
                <a:solidFill>
                  <a:srgbClr val="FF0000"/>
                </a:solidFill>
              </a:rPr>
              <a:t>الگو های برگشتی – استراحتی –پایه ای – هارمونیک:</a:t>
            </a:r>
          </a:p>
          <a:p>
            <a:pPr marL="0" indent="0" algn="r">
              <a:buNone/>
            </a:pPr>
            <a:r>
              <a:rPr lang="fa-IR" sz="2000" dirty="0" smtClean="0">
                <a:solidFill>
                  <a:srgbClr val="FF0000"/>
                </a:solidFill>
              </a:rPr>
              <a:t>الگو استراحتی </a:t>
            </a:r>
            <a:r>
              <a:rPr lang="fa-IR" sz="2000" dirty="0" smtClean="0"/>
              <a:t>مثلث- کنج –پرچم –مستطیل : گام حرکتی بر خلاف روند بازار باشد.</a:t>
            </a:r>
          </a:p>
          <a:p>
            <a:pPr marL="0" indent="0" algn="r">
              <a:buNone/>
            </a:pPr>
            <a:r>
              <a:rPr lang="fa-IR" sz="2000" dirty="0" smtClean="0"/>
              <a:t>الگو استراحتی فقط در شکست در جهت روند بازار معامله می کنیم.</a:t>
            </a:r>
          </a:p>
          <a:p>
            <a:pPr marL="0" indent="0" algn="r">
              <a:buNone/>
            </a:pPr>
            <a:r>
              <a:rPr lang="fa-IR" sz="2000" dirty="0" smtClean="0">
                <a:solidFill>
                  <a:srgbClr val="FF0000"/>
                </a:solidFill>
              </a:rPr>
              <a:t>الگو برگشتی:</a:t>
            </a:r>
            <a:r>
              <a:rPr lang="fa-IR" sz="2000" dirty="0" smtClean="0"/>
              <a:t>کف و سقف دو قلو و سر و شانه : در شکست خط گردن معامله میکنیم و گاها شانه راست با تحلیل زمانی همپوشانی دارد که برای معامله قابل توجه است.</a:t>
            </a:r>
          </a:p>
          <a:p>
            <a:pPr marL="0" indent="0" algn="r">
              <a:buNone/>
            </a:pPr>
            <a:r>
              <a:rPr lang="fa-IR" sz="2000" dirty="0" smtClean="0"/>
              <a:t>در دو قلو تمها با شکست انجام به معامله میکنیم واگرایی مشاور خوبی در الگو ها هستند.</a:t>
            </a:r>
          </a:p>
          <a:p>
            <a:pPr marL="0" indent="0" algn="r">
              <a:buNone/>
            </a:pPr>
            <a:r>
              <a:rPr lang="fa-IR" sz="2000" dirty="0" smtClean="0"/>
              <a:t>الگو استراحتی هدف سسود بعد شکستبه اندازه حرکت روند اولیه رشد متصور و هدف اول پهنا الگو در نظر داریم.</a:t>
            </a:r>
          </a:p>
          <a:p>
            <a:pPr marL="0" indent="0" algn="r">
              <a:buNone/>
            </a:pPr>
            <a:r>
              <a:rPr lang="fa-IR" sz="2000" dirty="0" smtClean="0"/>
              <a:t>الگو برگشتی پس از شکست به اندازه پهنا تشکیل الگو حد سود در نظرداریم.</a:t>
            </a:r>
          </a:p>
          <a:p>
            <a:pPr marL="0" indent="0" algn="r">
              <a:buNone/>
            </a:pPr>
            <a:r>
              <a:rPr lang="fa-IR" sz="2000" dirty="0" smtClean="0">
                <a:solidFill>
                  <a:srgbClr val="FF0000"/>
                </a:solidFill>
              </a:rPr>
              <a:t>الگوپایه ای ای بی سی دی و معکوس و الگو هارمونیک :</a:t>
            </a:r>
            <a:r>
              <a:rPr lang="fa-IR" sz="2000" dirty="0"/>
              <a:t> </a:t>
            </a:r>
            <a:r>
              <a:rPr lang="fa-IR" sz="2000" dirty="0" smtClean="0"/>
              <a:t>در این الگو ها در نقطه دی معامله انجام می شود با کمک واگرایی و تحلیل زمانی اطمینان بهتری دارد.</a:t>
            </a:r>
          </a:p>
          <a:p>
            <a:pPr marL="0" indent="0" algn="r">
              <a:buNone/>
            </a:pPr>
            <a:r>
              <a:rPr lang="fa-IR" sz="2000" dirty="0" smtClean="0">
                <a:solidFill>
                  <a:srgbClr val="FF0000"/>
                </a:solidFill>
              </a:rPr>
              <a:t>الگو هارمونیک شامل:</a:t>
            </a:r>
            <a:r>
              <a:rPr lang="fa-IR" sz="2000" dirty="0" smtClean="0"/>
              <a:t>بت-گارتلی-کراب-باترفلای- خرچنگ عمیق- شارک</a:t>
            </a:r>
          </a:p>
          <a:p>
            <a:pPr marL="0" indent="0" algn="r">
              <a:buNone/>
            </a:pPr>
            <a:r>
              <a:rPr lang="fa-IR" sz="2000" dirty="0" smtClean="0"/>
              <a:t>نقطه خروج در الگو هارمونیک در نظر داریم مدلسازی در خود الگو در نظر میگیریم مثلا به اندازه گیری بی سی یا اکس ای از نقطه دی رشد را متصور هستیم.</a:t>
            </a:r>
            <a:endParaRPr lang="en-US" sz="2000" dirty="0"/>
          </a:p>
        </p:txBody>
      </p:sp>
    </p:spTree>
    <p:extLst>
      <p:ext uri="{BB962C8B-B14F-4D97-AF65-F5344CB8AC3E}">
        <p14:creationId xmlns:p14="http://schemas.microsoft.com/office/powerpoint/2010/main" val="1600659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9863"/>
            <a:ext cx="10515600" cy="5597100"/>
          </a:xfrm>
        </p:spPr>
        <p:txBody>
          <a:bodyPr/>
          <a:lstStyle/>
          <a:p>
            <a:pPr marL="0" indent="0" algn="r">
              <a:buNone/>
            </a:pPr>
            <a:r>
              <a:rPr lang="fa-IR" dirty="0" smtClean="0">
                <a:solidFill>
                  <a:srgbClr val="FF0000"/>
                </a:solidFill>
              </a:rPr>
              <a:t>فیبوناچی:</a:t>
            </a:r>
            <a:r>
              <a:rPr lang="fa-IR" sz="2000" dirty="0" smtClean="0"/>
              <a:t>اعداد فیبو که برای ما کنار بقیه ابزار قابل اعتبار است.</a:t>
            </a:r>
          </a:p>
          <a:p>
            <a:pPr marL="0" indent="0" algn="r">
              <a:buNone/>
            </a:pPr>
            <a:r>
              <a:rPr lang="fa-IR" sz="2000" dirty="0" smtClean="0"/>
              <a:t> 100 درصد فیبو اکسپنشن</a:t>
            </a:r>
          </a:p>
          <a:p>
            <a:pPr marL="0" indent="0" algn="r">
              <a:buNone/>
            </a:pPr>
            <a:r>
              <a:rPr lang="fa-IR" sz="2000" dirty="0" smtClean="0"/>
              <a:t>62-78-127.2-161.2 فیبو ریترسمنت  برای ما مد نظر است.</a:t>
            </a:r>
          </a:p>
          <a:p>
            <a:pPr marL="0" indent="0" algn="r">
              <a:buNone/>
            </a:pPr>
            <a:r>
              <a:rPr lang="fa-IR" sz="2000" dirty="0" smtClean="0"/>
              <a:t>نقطه خروج در فیبو در نقطه ایکه ورود کردیم را یک نقطه در نظر می گیریم و با فیبو نسبت به اعداد قبل رشد بعد را در نظر داریم.</a:t>
            </a:r>
          </a:p>
          <a:p>
            <a:pPr marL="0" indent="0" algn="r">
              <a:buNone/>
            </a:pPr>
            <a:endParaRPr lang="fa-IR" sz="2000" dirty="0" smtClean="0"/>
          </a:p>
          <a:p>
            <a:pPr marL="0" indent="0" algn="r">
              <a:buNone/>
            </a:pPr>
            <a:r>
              <a:rPr lang="fa-IR" dirty="0" smtClean="0">
                <a:solidFill>
                  <a:srgbClr val="FF0000"/>
                </a:solidFill>
              </a:rPr>
              <a:t>چنگال :</a:t>
            </a:r>
            <a:r>
              <a:rPr lang="fa-IR" sz="2000" dirty="0" smtClean="0"/>
              <a:t>در چنگال ما با خط میانی مد نظر ما هست و از اعتبار احتمال 80 درصد بهره میبریم برای شناسایی آن که بازار در دوره رونق خرید یا در دوره رونق فروش قرار داریم.</a:t>
            </a:r>
          </a:p>
          <a:p>
            <a:pPr marL="0" indent="0" algn="r">
              <a:buNone/>
            </a:pPr>
            <a:r>
              <a:rPr lang="fa-IR" sz="2000" dirty="0" smtClean="0"/>
              <a:t>با برخورد قیمت به خط میانی  که احتمال برگشت 80 درصد را دارد کنار ابزار دیگرمعامله میکنیم.</a:t>
            </a:r>
          </a:p>
          <a:p>
            <a:pPr marL="0" indent="0" algn="r">
              <a:buNone/>
            </a:pPr>
            <a:r>
              <a:rPr lang="fa-IR" sz="2000" dirty="0" smtClean="0"/>
              <a:t>با کمک نقطه در محدود ورود در نظر میگیریم با قرار دادن نقطه سوم چنگال در آن جا . جایی که خط میانی قرار گرفت را متصور برای خروج هستیم. </a:t>
            </a:r>
          </a:p>
        </p:txBody>
      </p:sp>
    </p:spTree>
    <p:extLst>
      <p:ext uri="{BB962C8B-B14F-4D97-AF65-F5344CB8AC3E}">
        <p14:creationId xmlns:p14="http://schemas.microsoft.com/office/powerpoint/2010/main" val="188112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6771"/>
            <a:ext cx="10515600" cy="5530192"/>
          </a:xfrm>
        </p:spPr>
        <p:txBody>
          <a:bodyPr/>
          <a:lstStyle/>
          <a:p>
            <a:pPr marL="0" indent="0" algn="r">
              <a:buNone/>
            </a:pPr>
            <a:r>
              <a:rPr lang="fa-IR" dirty="0" smtClean="0">
                <a:solidFill>
                  <a:srgbClr val="FF0000"/>
                </a:solidFill>
              </a:rPr>
              <a:t>واگرایی: </a:t>
            </a:r>
            <a:r>
              <a:rPr lang="fa-IR" sz="2000" dirty="0" smtClean="0"/>
              <a:t>برای ما یک مشاور است و ابزار بالا در ارجحیت و واگرایی یک ضریب اطمینان برای ما لحاظ می شود .</a:t>
            </a:r>
          </a:p>
          <a:p>
            <a:pPr marL="0" indent="0" algn="r">
              <a:buNone/>
            </a:pPr>
            <a:r>
              <a:rPr lang="fa-IR" sz="2000" dirty="0" smtClean="0"/>
              <a:t>فقط یک تایید برای ورود به معامله برای ماست.و برای خروج یک تایید برای ماست.</a:t>
            </a:r>
          </a:p>
          <a:p>
            <a:pPr marL="0" indent="0" algn="r">
              <a:buNone/>
            </a:pPr>
            <a:r>
              <a:rPr lang="fa-IR" sz="2000" dirty="0" smtClean="0"/>
              <a:t>از واگرایی برای تهیه واچ لیست استفاده می شود.اچ دی ارجحیت بر ار دی دارد.</a:t>
            </a:r>
          </a:p>
          <a:p>
            <a:pPr marL="0" indent="0" algn="r">
              <a:buNone/>
            </a:pPr>
            <a:r>
              <a:rPr lang="fa-IR" sz="2000" dirty="0" smtClean="0"/>
              <a:t>-اشل و ابعاد تحلیل مهم است.</a:t>
            </a:r>
          </a:p>
          <a:p>
            <a:pPr marL="0" indent="0" algn="r" rtl="1">
              <a:buNone/>
            </a:pPr>
            <a:r>
              <a:rPr lang="fa-IR" dirty="0" smtClean="0">
                <a:solidFill>
                  <a:srgbClr val="FF0000"/>
                </a:solidFill>
              </a:rPr>
              <a:t>تحلیل زمانی:</a:t>
            </a:r>
            <a:r>
              <a:rPr lang="fa-IR" sz="2000" dirty="0">
                <a:solidFill>
                  <a:srgbClr val="FF0000"/>
                </a:solidFill>
              </a:rPr>
              <a:t> </a:t>
            </a:r>
            <a:r>
              <a:rPr lang="fa-IR" sz="2000" dirty="0" smtClean="0">
                <a:solidFill>
                  <a:srgbClr val="FF0000"/>
                </a:solidFill>
              </a:rPr>
              <a:t> </a:t>
            </a:r>
            <a:r>
              <a:rPr lang="fa-IR" sz="2000" dirty="0" smtClean="0"/>
              <a:t>از</a:t>
            </a:r>
            <a:r>
              <a:rPr lang="en-US" sz="2000" dirty="0" smtClean="0"/>
              <a:t>ret-</a:t>
            </a:r>
            <a:r>
              <a:rPr lang="en-US" sz="2000" dirty="0" err="1" smtClean="0"/>
              <a:t>atp</a:t>
            </a:r>
            <a:r>
              <a:rPr lang="en-US" sz="2000" dirty="0" smtClean="0"/>
              <a:t>-</a:t>
            </a:r>
            <a:r>
              <a:rPr lang="en-US" sz="2000" dirty="0" err="1" smtClean="0"/>
              <a:t>tcr</a:t>
            </a:r>
            <a:r>
              <a:rPr lang="en-US" sz="2000" dirty="0" smtClean="0"/>
              <a:t> </a:t>
            </a:r>
            <a:r>
              <a:rPr lang="fa-IR" sz="2000" dirty="0" smtClean="0"/>
              <a:t>در ساختار های اصلاحی استفاده می کنیم .در حرکت باشیم از </a:t>
            </a:r>
            <a:r>
              <a:rPr lang="en-US" sz="2000" dirty="0" err="1" smtClean="0"/>
              <a:t>atp-tcr</a:t>
            </a:r>
            <a:r>
              <a:rPr lang="en-US" sz="2000" dirty="0" smtClean="0"/>
              <a:t> –</a:t>
            </a:r>
            <a:r>
              <a:rPr lang="en-US" sz="2000" dirty="0" err="1" smtClean="0"/>
              <a:t>ext</a:t>
            </a:r>
            <a:r>
              <a:rPr lang="en-US" sz="2000" dirty="0" smtClean="0"/>
              <a:t> </a:t>
            </a:r>
            <a:r>
              <a:rPr lang="fa-IR" sz="2000" dirty="0" smtClean="0"/>
              <a:t>استفاده می کنیم.</a:t>
            </a:r>
          </a:p>
          <a:p>
            <a:pPr marL="0" indent="0" algn="r" rtl="1">
              <a:buNone/>
            </a:pPr>
            <a:r>
              <a:rPr lang="fa-IR" sz="2000" dirty="0" smtClean="0"/>
              <a:t>تمام معاملات از زمان و قیمت و الگو استفاده میکنیم و سه رکن را در معامله داشته باشیم ورود می کنیمقیمت در نقاط معتبر و الگو پس از تکمیل و زمان های ارجح دار ورود به معامله می کنیم.</a:t>
            </a:r>
          </a:p>
          <a:p>
            <a:pPr marL="0" indent="0" algn="r" rtl="1">
              <a:buNone/>
            </a:pPr>
            <a:r>
              <a:rPr lang="fa-IR" sz="2000" dirty="0" smtClean="0"/>
              <a:t>با ابزار های زمانی </a:t>
            </a:r>
            <a:r>
              <a:rPr lang="en-US" sz="2000" dirty="0" smtClean="0"/>
              <a:t>ret –</a:t>
            </a:r>
            <a:r>
              <a:rPr lang="en-US" sz="2000" dirty="0" err="1" smtClean="0"/>
              <a:t>atp-tcr-ext</a:t>
            </a:r>
            <a:r>
              <a:rPr lang="en-US" sz="2000" dirty="0" smtClean="0"/>
              <a:t> </a:t>
            </a:r>
            <a:r>
              <a:rPr lang="fa-IR" sz="2000" dirty="0" smtClean="0"/>
              <a:t>که در تایم یک ساعته بررسی می کنیم و زمانی که بعد از قیمت به ما می دهند را برای خروج زمانی در نظر می گیریم.</a:t>
            </a:r>
          </a:p>
          <a:p>
            <a:pPr marL="0" indent="0" algn="r" rtl="1">
              <a:buNone/>
            </a:pPr>
            <a:r>
              <a:rPr lang="fa-IR" sz="2000" dirty="0" smtClean="0"/>
              <a:t>.در تحلیل زمان و قیمت باید به هم برسند تا بازار حرکت کند باید هم دیگر را قطع کنند.</a:t>
            </a:r>
          </a:p>
          <a:p>
            <a:pPr marL="0" indent="0" algn="r" rtl="1">
              <a:buNone/>
            </a:pPr>
            <a:r>
              <a:rPr lang="fa-IR" sz="2000" dirty="0" smtClean="0"/>
              <a:t>تحلیل زمانی :زمان های میانی-----0.61-100</a:t>
            </a:r>
          </a:p>
          <a:p>
            <a:pPr marL="0" indent="0" algn="r" rtl="1">
              <a:buNone/>
            </a:pPr>
            <a:r>
              <a:rPr lang="fa-IR" sz="2000" dirty="0" smtClean="0"/>
              <a:t>زمان های تلفیق-----1.618-2.618</a:t>
            </a:r>
          </a:p>
        </p:txBody>
      </p:sp>
    </p:spTree>
    <p:extLst>
      <p:ext uri="{BB962C8B-B14F-4D97-AF65-F5344CB8AC3E}">
        <p14:creationId xmlns:p14="http://schemas.microsoft.com/office/powerpoint/2010/main" val="278336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9073"/>
            <a:ext cx="10515600" cy="5507890"/>
          </a:xfrm>
        </p:spPr>
        <p:txBody>
          <a:bodyPr>
            <a:normAutofit/>
          </a:bodyPr>
          <a:lstStyle/>
          <a:p>
            <a:pPr marL="0" lvl="0" indent="0" algn="r" rtl="1">
              <a:buNone/>
            </a:pPr>
            <a:r>
              <a:rPr lang="fa-IR" sz="2000" dirty="0" smtClean="0"/>
              <a:t>استخراج زمان هر چه به واکنش سیکل های قبل دقت کنید کار دقیق تر خواهد بود.</a:t>
            </a:r>
          </a:p>
          <a:p>
            <a:pPr marL="0" lvl="0" indent="0" algn="r" rtl="1">
              <a:buNone/>
            </a:pPr>
            <a:r>
              <a:rPr lang="fa-IR" sz="2000" dirty="0" smtClean="0"/>
              <a:t>موقعی که ما دلیل یک سقف که زده را متوجه نشیم پیدا کردن اصلاح متوجه شدن مشکل می شود.</a:t>
            </a:r>
          </a:p>
          <a:p>
            <a:pPr marL="0" lvl="0" indent="0" algn="r" rtl="1">
              <a:buNone/>
            </a:pPr>
            <a:r>
              <a:rPr lang="en-US" sz="2000" dirty="0" err="1" smtClean="0"/>
              <a:t>Atp</a:t>
            </a:r>
            <a:r>
              <a:rPr lang="fa-IR" sz="2000" dirty="0" smtClean="0"/>
              <a:t>---در ساختار فرمت زیگزاگ دارد.              -</a:t>
            </a:r>
            <a:r>
              <a:rPr lang="en-US" sz="2000" dirty="0" err="1" smtClean="0"/>
              <a:t>tcr</a:t>
            </a:r>
            <a:r>
              <a:rPr lang="fa-IR" sz="2000" dirty="0" smtClean="0"/>
              <a:t>----تو هر ساختار که یک سیکل بین کف وسقف دارد استفاده می کنیم</a:t>
            </a:r>
          </a:p>
          <a:p>
            <a:pPr marL="0" lvl="0" indent="0" algn="r" rtl="1">
              <a:buNone/>
            </a:pPr>
            <a:r>
              <a:rPr lang="fa-IR" sz="2000" dirty="0" smtClean="0"/>
              <a:t>استفاده از ابزار زمانی ارجح که قبلا امتحانش را پس داده است.</a:t>
            </a:r>
          </a:p>
          <a:p>
            <a:pPr marL="0" lvl="0" indent="0" algn="r" rtl="1">
              <a:buNone/>
            </a:pPr>
            <a:r>
              <a:rPr lang="fa-IR" sz="2000" dirty="0" smtClean="0"/>
              <a:t>چارچوب های قیمت – الگو – زمان –در تحلیل لحاظ شود.</a:t>
            </a:r>
          </a:p>
          <a:p>
            <a:pPr marL="0" lvl="0" indent="0" algn="r" rtl="1">
              <a:buNone/>
            </a:pPr>
            <a:r>
              <a:rPr lang="fa-IR" sz="2000" dirty="0" smtClean="0"/>
              <a:t>-برای این که در ک درستی از بازار داشته باشید به این دو سوال جواب بدهید:</a:t>
            </a:r>
          </a:p>
          <a:p>
            <a:pPr marL="0" lvl="0" indent="0" algn="r" rtl="1">
              <a:buNone/>
            </a:pPr>
            <a:r>
              <a:rPr lang="fa-IR" sz="2000" dirty="0" smtClean="0"/>
              <a:t>1.چیا مدل می کند؟                                   2.عکس العما به چه عمل داره انجام می شود؟</a:t>
            </a:r>
          </a:p>
          <a:p>
            <a:pPr marL="0" lvl="0" indent="0" algn="r" rtl="1">
              <a:buNone/>
            </a:pPr>
            <a:r>
              <a:rPr lang="fa-IR" sz="2000" dirty="0" smtClean="0"/>
              <a:t>-یک قالب کلی -----یک گام حرکت شارپ                        -------------یک گام اصلاح  کند</a:t>
            </a:r>
            <a:endParaRPr lang="fa-IR" dirty="0" smtClean="0">
              <a:solidFill>
                <a:srgbClr val="FF0000"/>
              </a:solidFill>
            </a:endParaRPr>
          </a:p>
          <a:p>
            <a:pPr marL="0" lvl="0" indent="0" algn="r" rtl="1">
              <a:buNone/>
            </a:pPr>
            <a:r>
              <a:rPr lang="fa-IR" dirty="0" smtClean="0">
                <a:solidFill>
                  <a:srgbClr val="FF0000"/>
                </a:solidFill>
              </a:rPr>
              <a:t>-فاندامنتال:</a:t>
            </a:r>
            <a:r>
              <a:rPr lang="fa-IR" sz="2000" dirty="0" smtClean="0"/>
              <a:t>در نظر گرفتن فاندامنتال گروه سیکلیکال برای ارزیابی ارز که تقویت یا ضعیف خواهند شد</a:t>
            </a:r>
          </a:p>
          <a:p>
            <a:pPr marL="0" lvl="0" indent="0" algn="r" rtl="1">
              <a:buNone/>
            </a:pPr>
            <a:r>
              <a:rPr lang="fa-IR" dirty="0" smtClean="0">
                <a:solidFill>
                  <a:srgbClr val="FF0000"/>
                </a:solidFill>
              </a:rPr>
              <a:t>ریسک </a:t>
            </a:r>
            <a:r>
              <a:rPr lang="fa-IR" dirty="0">
                <a:solidFill>
                  <a:srgbClr val="FF0000"/>
                </a:solidFill>
              </a:rPr>
              <a:t>به ریوارد</a:t>
            </a:r>
            <a:r>
              <a:rPr lang="fa-IR" dirty="0">
                <a:solidFill>
                  <a:prstClr val="black"/>
                </a:solidFill>
              </a:rPr>
              <a:t>: </a:t>
            </a:r>
            <a:r>
              <a:rPr lang="en-US" sz="2000" dirty="0">
                <a:solidFill>
                  <a:prstClr val="black"/>
                </a:solidFill>
              </a:rPr>
              <a:t>r/r </a:t>
            </a:r>
            <a:r>
              <a:rPr lang="fa-IR" sz="2000" dirty="0">
                <a:solidFill>
                  <a:prstClr val="black"/>
                </a:solidFill>
              </a:rPr>
              <a:t>بهینه با بک تست و معاملات که انجام می دهیم در نظر می گیریم که بک تست گرفته شده </a:t>
            </a:r>
            <a:r>
              <a:rPr lang="en-US" sz="2000" dirty="0">
                <a:solidFill>
                  <a:prstClr val="black"/>
                </a:solidFill>
              </a:rPr>
              <a:t>r/r–</a:t>
            </a:r>
            <a:r>
              <a:rPr lang="fa-IR" sz="2000" dirty="0">
                <a:solidFill>
                  <a:prstClr val="black"/>
                </a:solidFill>
              </a:rPr>
              <a:t> 1.3-1.5 را در نظر میگیریم</a:t>
            </a:r>
            <a:endParaRPr lang="en-US" dirty="0">
              <a:solidFill>
                <a:prstClr val="black"/>
              </a:solidFill>
            </a:endParaRPr>
          </a:p>
          <a:p>
            <a:pPr marL="0" indent="0" algn="r">
              <a:buNone/>
            </a:pPr>
            <a:endParaRPr lang="en-US" dirty="0"/>
          </a:p>
        </p:txBody>
      </p:sp>
    </p:spTree>
    <p:extLst>
      <p:ext uri="{BB962C8B-B14F-4D97-AF65-F5344CB8AC3E}">
        <p14:creationId xmlns:p14="http://schemas.microsoft.com/office/powerpoint/2010/main" val="216687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6182"/>
          </a:xfrm>
        </p:spPr>
        <p:txBody>
          <a:bodyPr>
            <a:normAutofit/>
          </a:bodyPr>
          <a:lstStyle/>
          <a:p>
            <a:pPr algn="r"/>
            <a:r>
              <a:rPr lang="fa-IR" sz="2800" dirty="0" smtClean="0">
                <a:solidFill>
                  <a:srgbClr val="FF0000"/>
                </a:solidFill>
              </a:rPr>
              <a:t>واچ لیست ذهنی:</a:t>
            </a:r>
            <a:endParaRPr lang="en-US" sz="2800" dirty="0">
              <a:solidFill>
                <a:srgbClr val="FF0000"/>
              </a:solidFill>
            </a:endParaRPr>
          </a:p>
        </p:txBody>
      </p:sp>
      <p:sp>
        <p:nvSpPr>
          <p:cNvPr id="3" name="Content Placeholder 2"/>
          <p:cNvSpPr>
            <a:spLocks noGrp="1"/>
          </p:cNvSpPr>
          <p:nvPr>
            <p:ph idx="1"/>
          </p:nvPr>
        </p:nvSpPr>
        <p:spPr>
          <a:xfrm>
            <a:off x="838200" y="981308"/>
            <a:ext cx="10515600" cy="5195655"/>
          </a:xfrm>
        </p:spPr>
        <p:txBody>
          <a:bodyPr>
            <a:normAutofit/>
          </a:bodyPr>
          <a:lstStyle/>
          <a:p>
            <a:pPr marL="0" indent="0" algn="r">
              <a:buNone/>
            </a:pPr>
            <a:r>
              <a:rPr lang="fa-IR" sz="2000" dirty="0" smtClean="0"/>
              <a:t>-حد ضرر را دوست دارم.</a:t>
            </a:r>
          </a:p>
          <a:p>
            <a:pPr marL="0" indent="0" algn="r">
              <a:buNone/>
            </a:pPr>
            <a:r>
              <a:rPr lang="fa-IR" sz="2000" dirty="0" smtClean="0"/>
              <a:t>-رابطه بین پول و زمان اطلاع دارم.                               -معامله انتقام جویانه انجام نمی دهم.</a:t>
            </a:r>
            <a:endParaRPr lang="fa-IR" sz="2000" dirty="0"/>
          </a:p>
          <a:p>
            <a:pPr marL="0" indent="0" algn="r">
              <a:buNone/>
            </a:pPr>
            <a:r>
              <a:rPr lang="fa-IR" sz="2000" dirty="0" smtClean="0"/>
              <a:t>-انرژی دارم ونیازی به نشستن روی نیمکت ذخیره ها ندارم.   -تحت فشار خاصی برای انجام معامله نیستم.</a:t>
            </a:r>
          </a:p>
          <a:p>
            <a:pPr marL="0" indent="0" algn="r">
              <a:buNone/>
            </a:pPr>
            <a:r>
              <a:rPr lang="fa-IR" sz="2000" dirty="0" smtClean="0"/>
              <a:t>-احساس ترس واضطراب و سر شکستگی ندارم.                -سیستم من بر چار چوب زمانی کوتاه مدت است.</a:t>
            </a:r>
          </a:p>
          <a:p>
            <a:pPr marL="0" indent="0" algn="r">
              <a:buNone/>
            </a:pPr>
            <a:r>
              <a:rPr lang="fa-IR" sz="2000" dirty="0" smtClean="0"/>
              <a:t>-سود ها همیشه پایدار نیستند.                                        -تمام قواعد سیستم را اجرا میکنم.</a:t>
            </a:r>
          </a:p>
          <a:p>
            <a:pPr marL="0" indent="0" algn="r">
              <a:buNone/>
            </a:pPr>
            <a:r>
              <a:rPr lang="fa-IR" sz="2000" dirty="0" smtClean="0"/>
              <a:t>-از تو حرکت از خدا برکت.</a:t>
            </a:r>
          </a:p>
          <a:p>
            <a:pPr marL="0" indent="0" algn="r">
              <a:buNone/>
            </a:pPr>
            <a:r>
              <a:rPr lang="fa-IR" sz="2000" dirty="0" smtClean="0"/>
              <a:t>-بازار را واقع گرایانه میبینم و تشخیص میدهم و به آن عمل میکنم.</a:t>
            </a:r>
          </a:p>
          <a:p>
            <a:pPr marL="0" indent="0" algn="r">
              <a:buNone/>
            </a:pPr>
            <a:r>
              <a:rPr lang="fa-IR" sz="2000" dirty="0" smtClean="0"/>
              <a:t>-تمرکزم روی ساختار بازار است.</a:t>
            </a:r>
          </a:p>
          <a:p>
            <a:pPr marL="0" indent="0" algn="r">
              <a:buNone/>
            </a:pPr>
            <a:r>
              <a:rPr lang="fa-IR" sz="2000" dirty="0" smtClean="0"/>
              <a:t>-بازار پیش بینی ناپذیر است.</a:t>
            </a:r>
          </a:p>
          <a:p>
            <a:pPr marL="0" indent="0" algn="r">
              <a:buNone/>
            </a:pPr>
            <a:r>
              <a:rPr lang="fa-IR" sz="2000" dirty="0" smtClean="0"/>
              <a:t>-بازار های مالی کارخانه پول چاپ کنی نیست.</a:t>
            </a:r>
          </a:p>
          <a:p>
            <a:pPr marL="0" indent="0" algn="r">
              <a:buNone/>
            </a:pPr>
            <a:r>
              <a:rPr lang="fa-IR" sz="2000" dirty="0" smtClean="0"/>
              <a:t>-بازار های مالی اقیانوس فرصت های معاملاتی است.</a:t>
            </a:r>
          </a:p>
          <a:p>
            <a:pPr marL="0" indent="0" algn="r">
              <a:buNone/>
            </a:pPr>
            <a:r>
              <a:rPr lang="fa-IR" sz="2000" dirty="0" smtClean="0"/>
              <a:t>-تعصب تحلیلی نسبت به بازار ندارم.</a:t>
            </a:r>
          </a:p>
          <a:p>
            <a:pPr marL="0" indent="0" algn="r">
              <a:buNone/>
            </a:pPr>
            <a:endParaRPr lang="fa-IR" sz="2000" dirty="0" smtClean="0"/>
          </a:p>
        </p:txBody>
      </p:sp>
    </p:spTree>
    <p:extLst>
      <p:ext uri="{BB962C8B-B14F-4D97-AF65-F5344CB8AC3E}">
        <p14:creationId xmlns:p14="http://schemas.microsoft.com/office/powerpoint/2010/main" val="922677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9863"/>
            <a:ext cx="10515600" cy="5597100"/>
          </a:xfrm>
        </p:spPr>
        <p:txBody>
          <a:bodyPr>
            <a:normAutofit/>
          </a:bodyPr>
          <a:lstStyle/>
          <a:p>
            <a:pPr marL="0" indent="0" algn="r">
              <a:buNone/>
            </a:pPr>
            <a:r>
              <a:rPr lang="fa-IR" dirty="0" smtClean="0">
                <a:solidFill>
                  <a:srgbClr val="FF0000"/>
                </a:solidFill>
              </a:rPr>
              <a:t>تعیین هدف:</a:t>
            </a:r>
            <a:endParaRPr lang="fa-IR" sz="2000" dirty="0" smtClean="0">
              <a:solidFill>
                <a:srgbClr val="FF0000"/>
              </a:solidFill>
            </a:endParaRPr>
          </a:p>
          <a:p>
            <a:pPr marL="0" indent="0" algn="r">
              <a:buNone/>
            </a:pPr>
            <a:r>
              <a:rPr lang="fa-IR" sz="2000" dirty="0" smtClean="0"/>
              <a:t>-تا تاریخ 1.1.1401 به همراه عملکرد حساب . حساب را به معامله با لات 0.20 برسانم</a:t>
            </a:r>
          </a:p>
          <a:p>
            <a:pPr marL="0" indent="0" algn="r">
              <a:buNone/>
            </a:pPr>
            <a:r>
              <a:rPr lang="fa-IR" sz="2000" dirty="0" smtClean="0"/>
              <a:t>-حداقل بازدهی نسبت به حد خوشی ایجاد کنم.</a:t>
            </a:r>
          </a:p>
          <a:p>
            <a:pPr marL="0" indent="0" algn="r">
              <a:buNone/>
            </a:pPr>
            <a:r>
              <a:rPr lang="fa-IR" sz="2000" dirty="0" smtClean="0"/>
              <a:t>-میزان بازدهی یا نا کامی بسنجم و هر دوره ارتقا دهم.</a:t>
            </a:r>
          </a:p>
          <a:p>
            <a:pPr marL="0" indent="0" algn="r">
              <a:buNone/>
            </a:pPr>
            <a:r>
              <a:rPr lang="fa-IR" sz="2000" dirty="0" smtClean="0"/>
              <a:t>تعیین حد خوشی میانگین عملکرد چهار دوره معاملاتی قبل</a:t>
            </a:r>
          </a:p>
          <a:p>
            <a:pPr marL="0" indent="0" algn="r">
              <a:buNone/>
            </a:pPr>
            <a:r>
              <a:rPr lang="fa-IR" sz="2000" dirty="0" smtClean="0"/>
              <a:t>-خرید لپ تاپ به ارزش 17 ت </a:t>
            </a:r>
          </a:p>
          <a:p>
            <a:pPr marL="0" indent="0" algn="r">
              <a:buNone/>
            </a:pPr>
            <a:r>
              <a:rPr lang="fa-IR" sz="2000" dirty="0" smtClean="0"/>
              <a:t>-خرید پراید به ارزش 40 ت</a:t>
            </a:r>
          </a:p>
          <a:p>
            <a:pPr marL="0" indent="0" algn="r">
              <a:buNone/>
            </a:pPr>
            <a:r>
              <a:rPr lang="fa-IR" sz="2400" dirty="0" smtClean="0"/>
              <a:t>برنامه روزانه وزمان رصد چارت ها برای یافتن مناسب ترین چارت بر اساس قواعد سیستم:</a:t>
            </a:r>
          </a:p>
          <a:p>
            <a:pPr marL="0" indent="0" algn="r">
              <a:buNone/>
            </a:pPr>
            <a:r>
              <a:rPr lang="fa-IR" sz="2000" dirty="0" smtClean="0"/>
              <a:t>بیدار باش ساعت 7/45   شروع کار 8/30 تا 13/30  ناهار 13/30 تا 14/30  مطالعه 14/30تا17/30</a:t>
            </a:r>
          </a:p>
          <a:p>
            <a:pPr marL="0" indent="0" algn="r">
              <a:buNone/>
            </a:pPr>
            <a:r>
              <a:rPr lang="fa-IR" sz="2000" dirty="0"/>
              <a:t> </a:t>
            </a:r>
            <a:r>
              <a:rPr lang="fa-IR" sz="2000" dirty="0" smtClean="0"/>
              <a:t>ورزش 18 تا 20    آموزش زبان انگلیسی 20/30 تا 23 </a:t>
            </a:r>
          </a:p>
        </p:txBody>
      </p:sp>
    </p:spTree>
    <p:extLst>
      <p:ext uri="{BB962C8B-B14F-4D97-AF65-F5344CB8AC3E}">
        <p14:creationId xmlns:p14="http://schemas.microsoft.com/office/powerpoint/2010/main" val="1714277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8712"/>
            <a:ext cx="10515600" cy="5675971"/>
          </a:xfrm>
        </p:spPr>
        <p:txBody>
          <a:bodyPr>
            <a:normAutofit/>
          </a:bodyPr>
          <a:lstStyle/>
          <a:p>
            <a:pPr marL="0" indent="0" algn="r">
              <a:buNone/>
            </a:pPr>
            <a:r>
              <a:rPr lang="fa-IR" dirty="0" smtClean="0">
                <a:solidFill>
                  <a:srgbClr val="FF0000"/>
                </a:solidFill>
              </a:rPr>
              <a:t>بازار هدف: </a:t>
            </a:r>
            <a:r>
              <a:rPr lang="fa-IR" sz="2000" dirty="0" smtClean="0"/>
              <a:t>بازار فارکس بازاری با نوسانات بدون بازه در 5 روز هفته 24 ساعت و با  نقدینگی بالا</a:t>
            </a:r>
          </a:p>
          <a:p>
            <a:pPr marL="0" indent="0" algn="r">
              <a:buNone/>
            </a:pPr>
            <a:endParaRPr lang="fa-IR" sz="2000" dirty="0" smtClean="0"/>
          </a:p>
          <a:p>
            <a:pPr marL="0" indent="0" algn="r">
              <a:buNone/>
            </a:pPr>
            <a:r>
              <a:rPr lang="fa-IR" dirty="0" smtClean="0">
                <a:solidFill>
                  <a:srgbClr val="FF0000"/>
                </a:solidFill>
              </a:rPr>
              <a:t>افق زمانی سیستم:</a:t>
            </a:r>
          </a:p>
          <a:p>
            <a:pPr marL="0" indent="0" algn="r">
              <a:buNone/>
            </a:pPr>
            <a:r>
              <a:rPr lang="fa-IR" sz="2000" dirty="0" smtClean="0"/>
              <a:t>کوتاه مدتی در تایم فریم یک روزه وچهار ساعته و یک ساعته تحلیل و در تایم یک ساعته معامله میکنیم و معامله را طبق تحلیل زمانی در تایم یک ساعته باز نگه میدارم.</a:t>
            </a:r>
          </a:p>
          <a:p>
            <a:pPr marL="0" indent="0" algn="r">
              <a:buNone/>
            </a:pPr>
            <a:r>
              <a:rPr lang="fa-IR" sz="2000" dirty="0" smtClean="0"/>
              <a:t>الگو:شما در معامله گری باید معامله را تنظیم کنید و فراموش کنید.</a:t>
            </a:r>
          </a:p>
          <a:p>
            <a:pPr marL="0" indent="0" algn="r">
              <a:buNone/>
            </a:pPr>
            <a:endParaRPr lang="fa-IR" sz="2000" dirty="0" smtClean="0"/>
          </a:p>
          <a:p>
            <a:pPr marL="0" indent="0" algn="r">
              <a:buNone/>
            </a:pPr>
            <a:r>
              <a:rPr lang="fa-IR" dirty="0" smtClean="0">
                <a:solidFill>
                  <a:srgbClr val="FF0000"/>
                </a:solidFill>
              </a:rPr>
              <a:t>مدیریت سرمایه</a:t>
            </a:r>
            <a:r>
              <a:rPr lang="fa-IR" dirty="0" smtClean="0"/>
              <a:t>:</a:t>
            </a:r>
            <a:r>
              <a:rPr lang="fa-IR" sz="2000" dirty="0" smtClean="0"/>
              <a:t>الف)حد</a:t>
            </a:r>
            <a:r>
              <a:rPr lang="fa-IR" sz="2000" dirty="0" smtClean="0">
                <a:solidFill>
                  <a:srgbClr val="FF0000"/>
                </a:solidFill>
              </a:rPr>
              <a:t> </a:t>
            </a:r>
            <a:r>
              <a:rPr lang="fa-IR" sz="2000" dirty="0" smtClean="0"/>
              <a:t>ضرر سیستم طبق حمایت و مقاومت در تکنیکال من در معامله –طبق اعداد فیبوناچی عدد فیبو که وارد می شوم زیر عدد بعدی فیبو حد ضرر قرار میدهم.</a:t>
            </a:r>
          </a:p>
          <a:p>
            <a:pPr marL="0" indent="0" algn="r">
              <a:buNone/>
            </a:pPr>
            <a:r>
              <a:rPr lang="fa-IR" sz="2000" dirty="0" smtClean="0"/>
              <a:t>ب)محافظت از سود:موقع که یک حمایت یا مقاومت شکسته شد و پولبک به آن را داشتیم و همان نقطه شکسته شده تبدیل به یک حمایت یا مقاومت شد با استفاده از حد ضرر . حد ضرر را به آن حمایت یا مقاومت جدید می رسانیم یا حداقل امکان به نقطه ورود تریل می کنیم.در بازار های با جنس اصلاحی</a:t>
            </a:r>
          </a:p>
          <a:p>
            <a:pPr marL="0" indent="0" algn="r">
              <a:buNone/>
            </a:pPr>
            <a:r>
              <a:rPr lang="fa-IR" sz="2000" dirty="0" smtClean="0"/>
              <a:t>با استفاده از سطوح فیبوناچی در نقطه ورود عدد فیبو که ورود کردیم پس از عبور قیمت از دو سطح فیبو حد ضرر را به نقطه ورود انتقال می دهیم و در ادامه به همین شکل در صورت عبور قیمت از چهار سطح فیبو حد ضرر باز یک نقطه بالا تر انتقال می دهیم.در بازار با جنس هم رالی و هم اصلاحی</a:t>
            </a:r>
            <a:endParaRPr lang="en-US" dirty="0"/>
          </a:p>
        </p:txBody>
      </p:sp>
    </p:spTree>
    <p:extLst>
      <p:ext uri="{BB962C8B-B14F-4D97-AF65-F5344CB8AC3E}">
        <p14:creationId xmlns:p14="http://schemas.microsoft.com/office/powerpoint/2010/main" val="556970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7921"/>
            <a:ext cx="10515600" cy="5519041"/>
          </a:xfrm>
        </p:spPr>
        <p:txBody>
          <a:bodyPr/>
          <a:lstStyle/>
          <a:p>
            <a:pPr marL="0" indent="0" algn="r">
              <a:buNone/>
            </a:pPr>
            <a:r>
              <a:rPr lang="fa-IR" dirty="0" smtClean="0">
                <a:solidFill>
                  <a:srgbClr val="FF0000"/>
                </a:solidFill>
              </a:rPr>
              <a:t>سیستم تکنیکال من:</a:t>
            </a:r>
          </a:p>
          <a:p>
            <a:pPr marL="0" indent="0" algn="r">
              <a:buNone/>
            </a:pPr>
            <a:r>
              <a:rPr lang="fa-IR" sz="2000" dirty="0" smtClean="0"/>
              <a:t>ما با کمک ابزار که توصیف میکنیم در آخر دنبال ورود های با ریسک پایین به عبارت دیگر با کمترین حد ضرر امکان که در صفحه قبل گفتم وارد معامله می شوم .</a:t>
            </a:r>
          </a:p>
          <a:p>
            <a:pPr marL="0" indent="0" algn="r">
              <a:buNone/>
            </a:pPr>
            <a:endParaRPr lang="fa-IR" sz="2000" dirty="0"/>
          </a:p>
          <a:p>
            <a:pPr marL="0" indent="0" algn="r">
              <a:buNone/>
            </a:pPr>
            <a:r>
              <a:rPr lang="fa-IR" dirty="0" smtClean="0">
                <a:solidFill>
                  <a:srgbClr val="FF0000"/>
                </a:solidFill>
              </a:rPr>
              <a:t>سیستم های ورود:</a:t>
            </a:r>
          </a:p>
          <a:p>
            <a:pPr marL="0" indent="0" algn="r">
              <a:buNone/>
            </a:pPr>
            <a:r>
              <a:rPr lang="fa-IR" sz="2000" dirty="0" smtClean="0"/>
              <a:t>تریگر: با شکست که در سیستم تکنیکال تعریف کردم در پولبک با اردر لیمیت وارد می شویم.</a:t>
            </a:r>
          </a:p>
          <a:p>
            <a:pPr marL="0" indent="0" algn="r">
              <a:buNone/>
            </a:pPr>
            <a:r>
              <a:rPr lang="fa-IR" sz="2000" dirty="0" smtClean="0"/>
              <a:t>بدون تریگر: در سطح معتبر در سیستم تکنیکال تعریف شد با اردر لیمیت ورود می کنم.</a:t>
            </a:r>
          </a:p>
          <a:p>
            <a:pPr marL="0" indent="0" algn="r">
              <a:buNone/>
            </a:pPr>
            <a:endParaRPr lang="fa-IR" sz="2000" dirty="0"/>
          </a:p>
          <a:p>
            <a:pPr marL="0" indent="0" algn="r">
              <a:buNone/>
            </a:pPr>
            <a:r>
              <a:rPr lang="fa-IR" dirty="0" smtClean="0">
                <a:solidFill>
                  <a:srgbClr val="FF0000"/>
                </a:solidFill>
              </a:rPr>
              <a:t>سیستم های خروج:</a:t>
            </a:r>
          </a:p>
          <a:p>
            <a:pPr marL="0" indent="0" algn="r">
              <a:buNone/>
            </a:pPr>
            <a:r>
              <a:rPr lang="fa-IR" sz="2000" dirty="0" smtClean="0"/>
              <a:t>حد سود قیمتی طبق تعریف که در استراتژی گفتم خروج می زنیم و حد ضرر زمانی طبق تحلیل زمانی برای خروج تعریف کردیم خروج می زنم.</a:t>
            </a:r>
          </a:p>
          <a:p>
            <a:pPr marL="0" indent="0" algn="r">
              <a:buNone/>
            </a:pPr>
            <a:r>
              <a:rPr lang="fa-IR" sz="2000" dirty="0" smtClean="0"/>
              <a:t>خروج کنترلی از بازار با مدیریت حد ضرر که در محافظت از سود بیان کردم.</a:t>
            </a:r>
            <a:endParaRPr lang="fa-IR" dirty="0" smtClean="0"/>
          </a:p>
          <a:p>
            <a:pPr marL="0" indent="0" algn="r">
              <a:buNone/>
            </a:pPr>
            <a:endParaRPr lang="fa-IR" sz="2000" dirty="0"/>
          </a:p>
          <a:p>
            <a:pPr marL="0" indent="0" algn="r">
              <a:buNone/>
            </a:pPr>
            <a:endParaRPr lang="en-US" sz="2000" dirty="0"/>
          </a:p>
        </p:txBody>
      </p:sp>
    </p:spTree>
    <p:extLst>
      <p:ext uri="{BB962C8B-B14F-4D97-AF65-F5344CB8AC3E}">
        <p14:creationId xmlns:p14="http://schemas.microsoft.com/office/powerpoint/2010/main" val="124597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7561"/>
            <a:ext cx="10515600" cy="5619402"/>
          </a:xfrm>
        </p:spPr>
        <p:txBody>
          <a:bodyPr>
            <a:normAutofit lnSpcReduction="10000"/>
          </a:bodyPr>
          <a:lstStyle/>
          <a:p>
            <a:pPr marL="0" indent="0" algn="r">
              <a:buNone/>
            </a:pPr>
            <a:r>
              <a:rPr lang="fa-IR" sz="2400" dirty="0" smtClean="0">
                <a:solidFill>
                  <a:srgbClr val="FF0000"/>
                </a:solidFill>
              </a:rPr>
              <a:t>ریسک به ریوارد:</a:t>
            </a:r>
          </a:p>
          <a:p>
            <a:pPr marL="0" indent="0" algn="r">
              <a:buNone/>
            </a:pPr>
            <a:r>
              <a:rPr lang="fa-IR" sz="2000" dirty="0" smtClean="0"/>
              <a:t>- ریسک در یک معامله به چه میزان است؟</a:t>
            </a:r>
          </a:p>
          <a:p>
            <a:pPr marL="0" indent="0" algn="r">
              <a:buNone/>
            </a:pPr>
            <a:r>
              <a:rPr lang="fa-IR" sz="2000" dirty="0" smtClean="0"/>
              <a:t>ریسک با نوسان حساب رابطه مستقیم دارد.</a:t>
            </a:r>
          </a:p>
          <a:p>
            <a:pPr marL="0" indent="0" algn="r">
              <a:buNone/>
            </a:pPr>
            <a:r>
              <a:rPr lang="fa-IR" sz="2000" dirty="0" smtClean="0"/>
              <a:t>بررسی نسبت استرلینگ : میزان بازدهی حساب به ماکزیمم دراوداون</a:t>
            </a:r>
          </a:p>
          <a:p>
            <a:pPr marL="0" indent="0" algn="r">
              <a:buNone/>
            </a:pPr>
            <a:r>
              <a:rPr lang="fa-IR" sz="2000" dirty="0" smtClean="0"/>
              <a:t>بررسی سه گزینه : 1.ریسک به ریوارد </a:t>
            </a:r>
          </a:p>
          <a:p>
            <a:pPr marL="0" indent="0" algn="r">
              <a:buNone/>
            </a:pPr>
            <a:r>
              <a:rPr lang="fa-IR" sz="2000" dirty="0" smtClean="0"/>
              <a:t>2.نرخ برد                                          3.تعداد سیگنال های مصادره</a:t>
            </a:r>
          </a:p>
          <a:p>
            <a:pPr marL="0" indent="0" algn="r">
              <a:buNone/>
            </a:pPr>
            <a:endParaRPr lang="fa-IR" sz="2000" dirty="0"/>
          </a:p>
          <a:p>
            <a:pPr marL="0" indent="0" algn="r">
              <a:buNone/>
            </a:pPr>
            <a:r>
              <a:rPr lang="fa-IR" sz="2400" dirty="0" smtClean="0">
                <a:solidFill>
                  <a:srgbClr val="FF0000"/>
                </a:solidFill>
              </a:rPr>
              <a:t>بهینه سازی سیستم معاملاتی:</a:t>
            </a:r>
            <a:r>
              <a:rPr lang="fa-IR" sz="2000" dirty="0" smtClean="0"/>
              <a:t>شرایط</a:t>
            </a:r>
            <a:r>
              <a:rPr lang="fa-IR" sz="2000" dirty="0" smtClean="0">
                <a:solidFill>
                  <a:srgbClr val="FF0000"/>
                </a:solidFill>
              </a:rPr>
              <a:t> </a:t>
            </a:r>
            <a:r>
              <a:rPr lang="fa-IR" sz="2000" dirty="0" smtClean="0"/>
              <a:t>لازم برای فرآیند تغییر و اصلاح پارامتر های سیستم برای حصول بهترین نتیجه</a:t>
            </a:r>
          </a:p>
          <a:p>
            <a:pPr marL="0" indent="0" algn="r">
              <a:buNone/>
            </a:pPr>
            <a:r>
              <a:rPr lang="fa-IR" sz="2000" dirty="0" smtClean="0"/>
              <a:t>-برای بهینه سازی نیاز به درک صحیح و کارآمد از ساختار سیستم خود دارد.</a:t>
            </a:r>
          </a:p>
          <a:p>
            <a:pPr marL="0" indent="0" algn="r">
              <a:buNone/>
            </a:pPr>
            <a:r>
              <a:rPr lang="fa-IR" sz="2000" dirty="0" smtClean="0"/>
              <a:t>-حذف پارامتر های فاقد اثر گذاری </a:t>
            </a:r>
          </a:p>
          <a:p>
            <a:pPr marL="0" indent="0" algn="r">
              <a:buNone/>
            </a:pPr>
            <a:r>
              <a:rPr lang="fa-IR" sz="2000" dirty="0" smtClean="0"/>
              <a:t>-تشخیص نقاط قوت و ضعف سیستم</a:t>
            </a:r>
          </a:p>
          <a:p>
            <a:pPr marL="0" indent="0" algn="r">
              <a:buNone/>
            </a:pPr>
            <a:r>
              <a:rPr lang="fa-IR" sz="2000" dirty="0" smtClean="0"/>
              <a:t>-تشخیص حد سود و حد ضرر های بهینه</a:t>
            </a:r>
          </a:p>
          <a:p>
            <a:pPr marL="0" indent="0" algn="r">
              <a:buNone/>
            </a:pPr>
            <a:r>
              <a:rPr lang="fa-IR" sz="2000" dirty="0" smtClean="0"/>
              <a:t>-تغییر بی دلیل سیستم سودده</a:t>
            </a:r>
          </a:p>
          <a:p>
            <a:pPr marL="0" indent="0" algn="r">
              <a:buNone/>
            </a:pPr>
            <a:r>
              <a:rPr lang="fa-IR" sz="2000" dirty="0" smtClean="0"/>
              <a:t>-عادت عدم وفا داری به قواعد سیستم</a:t>
            </a:r>
          </a:p>
          <a:p>
            <a:pPr marL="0" indent="0" algn="r">
              <a:buNone/>
            </a:pPr>
            <a:endParaRPr lang="en-US" dirty="0"/>
          </a:p>
        </p:txBody>
      </p:sp>
    </p:spTree>
    <p:extLst>
      <p:ext uri="{BB962C8B-B14F-4D97-AF65-F5344CB8AC3E}">
        <p14:creationId xmlns:p14="http://schemas.microsoft.com/office/powerpoint/2010/main" val="1317954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4039"/>
            <a:ext cx="10515600" cy="5362924"/>
          </a:xfrm>
        </p:spPr>
        <p:txBody>
          <a:bodyPr>
            <a:normAutofit/>
          </a:bodyPr>
          <a:lstStyle/>
          <a:p>
            <a:pPr marL="0" indent="0" algn="r">
              <a:buNone/>
            </a:pPr>
            <a:r>
              <a:rPr lang="fa-IR" dirty="0" smtClean="0">
                <a:solidFill>
                  <a:srgbClr val="FF0000"/>
                </a:solidFill>
              </a:rPr>
              <a:t>نسبت های عملکردی و ارایه گزارش حساب:</a:t>
            </a:r>
          </a:p>
          <a:p>
            <a:pPr marL="0" indent="0" algn="r">
              <a:buNone/>
            </a:pPr>
            <a:r>
              <a:rPr lang="fa-IR" dirty="0" smtClean="0"/>
              <a:t>-</a:t>
            </a:r>
            <a:r>
              <a:rPr lang="fa-IR" sz="2000" dirty="0" smtClean="0"/>
              <a:t>نمودار موجودی حساب                                             -بزرگترین معامله سود ده به زیان ده</a:t>
            </a:r>
          </a:p>
          <a:p>
            <a:pPr marL="0" indent="0" algn="r">
              <a:buNone/>
            </a:pPr>
            <a:r>
              <a:rPr lang="fa-IR" sz="2000" dirty="0" smtClean="0"/>
              <a:t>-سود ناخالص                                                          -نسبت نرخ تغییر ار او سی </a:t>
            </a:r>
          </a:p>
          <a:p>
            <a:pPr marL="0" indent="0" algn="r">
              <a:buNone/>
            </a:pPr>
            <a:r>
              <a:rPr lang="fa-IR" sz="2000" dirty="0" smtClean="0"/>
              <a:t>-زیان ناخالص                                                         -نسبت کارایی</a:t>
            </a:r>
          </a:p>
          <a:p>
            <a:pPr marL="0" indent="0" algn="r">
              <a:buNone/>
            </a:pPr>
            <a:r>
              <a:rPr lang="fa-IR" sz="2000" dirty="0" smtClean="0"/>
              <a:t>-سود خالص</a:t>
            </a:r>
          </a:p>
          <a:p>
            <a:pPr marL="0" indent="0" algn="r">
              <a:buNone/>
            </a:pPr>
            <a:r>
              <a:rPr lang="fa-IR" sz="2000" dirty="0" smtClean="0"/>
              <a:t>-فاکتور سود</a:t>
            </a:r>
          </a:p>
          <a:p>
            <a:pPr marL="0" indent="0" algn="r">
              <a:buNone/>
            </a:pPr>
            <a:r>
              <a:rPr lang="fa-IR" sz="2000" dirty="0" smtClean="0"/>
              <a:t>-درصد سود آور</a:t>
            </a:r>
          </a:p>
          <a:p>
            <a:pPr marL="0" indent="0" algn="r">
              <a:buNone/>
            </a:pPr>
            <a:r>
              <a:rPr lang="fa-IR" sz="2000" dirty="0" smtClean="0"/>
              <a:t>-نرخ برد معاملات</a:t>
            </a:r>
          </a:p>
          <a:p>
            <a:pPr marL="0" indent="0" algn="r">
              <a:buNone/>
            </a:pPr>
            <a:r>
              <a:rPr lang="fa-IR" sz="2000" dirty="0" smtClean="0"/>
              <a:t>-میانگین سود خالص معامله</a:t>
            </a:r>
          </a:p>
          <a:p>
            <a:pPr marL="0" indent="0" algn="r">
              <a:buNone/>
            </a:pPr>
            <a:r>
              <a:rPr lang="fa-IR" sz="2000" dirty="0" smtClean="0"/>
              <a:t>-حداکثر تعداد زنجیره معاملات زیان ده</a:t>
            </a:r>
          </a:p>
          <a:p>
            <a:pPr marL="0" indent="0" algn="r">
              <a:buNone/>
            </a:pPr>
            <a:r>
              <a:rPr lang="fa-IR" sz="2000" dirty="0" smtClean="0"/>
              <a:t>-نسبت پرداخت</a:t>
            </a:r>
          </a:p>
          <a:p>
            <a:pPr marL="0" indent="0" algn="r">
              <a:buNone/>
            </a:pPr>
            <a:r>
              <a:rPr lang="fa-IR" sz="2000" dirty="0" smtClean="0"/>
              <a:t>-ماکزیمم دراوداون</a:t>
            </a:r>
            <a:endParaRPr lang="en-US" dirty="0"/>
          </a:p>
        </p:txBody>
      </p:sp>
    </p:spTree>
    <p:extLst>
      <p:ext uri="{BB962C8B-B14F-4D97-AF65-F5344CB8AC3E}">
        <p14:creationId xmlns:p14="http://schemas.microsoft.com/office/powerpoint/2010/main" val="2542512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7132"/>
            <a:ext cx="10515600" cy="5429831"/>
          </a:xfrm>
        </p:spPr>
        <p:txBody>
          <a:bodyPr>
            <a:normAutofit/>
          </a:bodyPr>
          <a:lstStyle/>
          <a:p>
            <a:pPr marL="0" indent="0" algn="r">
              <a:buNone/>
            </a:pPr>
            <a:r>
              <a:rPr lang="fa-IR" sz="2400" dirty="0" smtClean="0">
                <a:solidFill>
                  <a:srgbClr val="FF0000"/>
                </a:solidFill>
              </a:rPr>
              <a:t>ارتباط بین نسبت ها که باید بهینه بشوند که در صورت بهینه نشدن حساب به مشکل می خورد:</a:t>
            </a:r>
          </a:p>
          <a:p>
            <a:pPr marL="0" indent="0" algn="r">
              <a:buNone/>
            </a:pPr>
            <a:r>
              <a:rPr lang="fa-IR" sz="2400" dirty="0" smtClean="0"/>
              <a:t>-</a:t>
            </a:r>
            <a:r>
              <a:rPr lang="fa-IR" sz="2000" dirty="0" smtClean="0"/>
              <a:t>نسبت ار به ار بهینه = در صورت که این دو تناسب نباشد حساب به مشکل خواهد خورد.</a:t>
            </a:r>
          </a:p>
          <a:p>
            <a:pPr marL="0" indent="0" algn="r">
              <a:buNone/>
            </a:pPr>
            <a:r>
              <a:rPr lang="fa-IR" sz="2000" dirty="0" smtClean="0"/>
              <a:t>-ریسک بالا در هر معامله = باخت های پشت سر هم حساب به کال نزدیک می کند با ریسک بالا</a:t>
            </a:r>
          </a:p>
          <a:p>
            <a:pPr marL="0" indent="0" algn="r">
              <a:buNone/>
            </a:pPr>
            <a:r>
              <a:rPr lang="fa-IR" sz="2000" dirty="0" smtClean="0"/>
              <a:t>-وضعیت گراف بالانس و اکوییتی</a:t>
            </a:r>
          </a:p>
          <a:p>
            <a:pPr marL="0" indent="0" algn="r">
              <a:buNone/>
            </a:pPr>
            <a:endParaRPr lang="fa-IR" sz="2000" dirty="0" smtClean="0"/>
          </a:p>
          <a:p>
            <a:pPr marL="0" indent="0" algn="r">
              <a:buNone/>
            </a:pPr>
            <a:r>
              <a:rPr lang="fa-IR" dirty="0" smtClean="0">
                <a:solidFill>
                  <a:srgbClr val="FF0000"/>
                </a:solidFill>
              </a:rPr>
              <a:t>گزارش دوره ای </a:t>
            </a:r>
            <a:r>
              <a:rPr lang="fa-IR" dirty="0">
                <a:solidFill>
                  <a:srgbClr val="FF0000"/>
                </a:solidFill>
              </a:rPr>
              <a:t>حساب </a:t>
            </a:r>
            <a:r>
              <a:rPr lang="fa-IR" dirty="0" smtClean="0">
                <a:solidFill>
                  <a:srgbClr val="FF0000"/>
                </a:solidFill>
              </a:rPr>
              <a:t>:</a:t>
            </a:r>
          </a:p>
          <a:p>
            <a:pPr marL="0" indent="0" algn="r">
              <a:buNone/>
            </a:pPr>
            <a:r>
              <a:rPr lang="fa-IR" dirty="0" smtClean="0"/>
              <a:t> </a:t>
            </a:r>
            <a:r>
              <a:rPr lang="fa-IR" sz="2000" dirty="0" smtClean="0"/>
              <a:t>درست کردن اکسل برای گزارش های دوره ای حساب که به صورت هفتگی- ماهانه – سه ماهه –شش ماهه – 9 ماهه –سالانه بررسی میکنیم.</a:t>
            </a:r>
          </a:p>
          <a:p>
            <a:pPr marL="0" indent="0" algn="r">
              <a:buNone/>
            </a:pPr>
            <a:endParaRPr lang="fa-IR" sz="2000" dirty="0" smtClean="0"/>
          </a:p>
          <a:p>
            <a:pPr marL="0" indent="0" algn="r">
              <a:buNone/>
            </a:pPr>
            <a:endParaRPr lang="en-US" sz="2400" dirty="0"/>
          </a:p>
        </p:txBody>
      </p:sp>
    </p:spTree>
    <p:extLst>
      <p:ext uri="{BB962C8B-B14F-4D97-AF65-F5344CB8AC3E}">
        <p14:creationId xmlns:p14="http://schemas.microsoft.com/office/powerpoint/2010/main" val="4287175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2527"/>
            <a:ext cx="10515600" cy="5474436"/>
          </a:xfrm>
        </p:spPr>
        <p:txBody>
          <a:bodyPr>
            <a:normAutofit/>
          </a:bodyPr>
          <a:lstStyle/>
          <a:p>
            <a:pPr marL="0" indent="0" algn="r">
              <a:buNone/>
            </a:pPr>
            <a:r>
              <a:rPr lang="fa-IR" dirty="0" smtClean="0">
                <a:solidFill>
                  <a:srgbClr val="FF0000"/>
                </a:solidFill>
              </a:rPr>
              <a:t>مدیریت سرمایه</a:t>
            </a:r>
            <a:r>
              <a:rPr lang="fa-IR" dirty="0" smtClean="0"/>
              <a:t>:</a:t>
            </a:r>
            <a:endParaRPr lang="fa-IR" sz="2000" dirty="0" smtClean="0"/>
          </a:p>
          <a:p>
            <a:pPr marL="0" indent="0" algn="r">
              <a:buNone/>
            </a:pPr>
            <a:r>
              <a:rPr lang="fa-IR" sz="2000" dirty="0" smtClean="0"/>
              <a:t>-رابطه مستقیمی بین ریسک و بازده وجود دارد.</a:t>
            </a:r>
          </a:p>
          <a:p>
            <a:pPr marL="0" indent="0" algn="r">
              <a:buNone/>
            </a:pPr>
            <a:r>
              <a:rPr lang="fa-IR" sz="2000" dirty="0" smtClean="0"/>
              <a:t>-هدف از مدیریت سرمایه بیشترین سود و تحمل کمترین زیان است.</a:t>
            </a:r>
          </a:p>
          <a:p>
            <a:pPr marL="0" indent="0" algn="r">
              <a:buNone/>
            </a:pPr>
            <a:r>
              <a:rPr lang="fa-IR" dirty="0" smtClean="0">
                <a:solidFill>
                  <a:srgbClr val="FF0000"/>
                </a:solidFill>
              </a:rPr>
              <a:t>تعیین ریسک معاملات:</a:t>
            </a:r>
          </a:p>
          <a:p>
            <a:pPr marL="0" indent="0" algn="r">
              <a:buNone/>
            </a:pPr>
            <a:r>
              <a:rPr lang="fa-IR" sz="2400" dirty="0" smtClean="0"/>
              <a:t>-</a:t>
            </a:r>
            <a:r>
              <a:rPr lang="fa-IR" sz="2000" dirty="0" smtClean="0"/>
              <a:t>ریسک ثابت:ریسک ثابت از میزان دارایی فعلی حساب </a:t>
            </a:r>
          </a:p>
          <a:p>
            <a:pPr marL="0" indent="0" algn="r">
              <a:buNone/>
            </a:pPr>
            <a:r>
              <a:rPr lang="fa-IR" sz="2000" dirty="0" smtClean="0"/>
              <a:t>ریسک*ارزش روز دارایی/اختلاف تا حد ضرر * 100= حجم</a:t>
            </a:r>
            <a:endParaRPr lang="fa-IR" sz="2400" dirty="0" smtClean="0"/>
          </a:p>
          <a:p>
            <a:pPr marL="0" indent="0" algn="r">
              <a:buNone/>
            </a:pPr>
            <a:r>
              <a:rPr lang="fa-IR" sz="2400" dirty="0" smtClean="0"/>
              <a:t>-</a:t>
            </a:r>
            <a:r>
              <a:rPr lang="fa-IR" sz="2000" dirty="0" smtClean="0"/>
              <a:t>حاصل ضرب تعداد موقعیت های معاملاتی در ریسک یک عدد ثابتی می باشد.</a:t>
            </a:r>
          </a:p>
          <a:p>
            <a:pPr marL="0" indent="0" algn="r">
              <a:buNone/>
            </a:pPr>
            <a:r>
              <a:rPr lang="fa-IR" sz="2000" dirty="0" smtClean="0"/>
              <a:t>-تعیین حجم معاملات را با قیمت ورود در کنار ریسک ثابت تعیین شده در وزن هر سهم در سبد موثر است. و حجم مورد نظر را با این متد در نظر میگیریم.</a:t>
            </a:r>
          </a:p>
          <a:p>
            <a:pPr marL="0" indent="0" algn="r" rtl="1">
              <a:buNone/>
            </a:pPr>
            <a:r>
              <a:rPr lang="fa-IR" dirty="0" smtClean="0">
                <a:solidFill>
                  <a:srgbClr val="FF0000"/>
                </a:solidFill>
              </a:rPr>
              <a:t>تعیین حجم بهینه:</a:t>
            </a:r>
            <a:r>
              <a:rPr lang="en-US" dirty="0" err="1" smtClean="0"/>
              <a:t>pct</a:t>
            </a:r>
            <a:r>
              <a:rPr lang="en-US" dirty="0" smtClean="0"/>
              <a:t>=(((A+1))*P-1)/A                         </a:t>
            </a:r>
            <a:r>
              <a:rPr lang="fa-IR" dirty="0" smtClean="0"/>
              <a:t>    </a:t>
            </a:r>
          </a:p>
          <a:p>
            <a:pPr marL="0" indent="0" algn="r" rtl="1">
              <a:buNone/>
            </a:pPr>
            <a:r>
              <a:rPr lang="en-US" sz="2000" dirty="0" smtClean="0"/>
              <a:t>A.</a:t>
            </a:r>
            <a:r>
              <a:rPr lang="fa-IR" sz="2000" dirty="0" smtClean="0"/>
              <a:t>=میزان </a:t>
            </a:r>
            <a:r>
              <a:rPr lang="fa-IR" sz="2000" dirty="0"/>
              <a:t>پرداخت (حاصل تقسیم میانگین سود معاملات سود ده بر میانگین زیان معاملات زیان ده)</a:t>
            </a:r>
          </a:p>
          <a:p>
            <a:pPr marL="0" indent="0" algn="r" rtl="1">
              <a:buNone/>
            </a:pPr>
            <a:r>
              <a:rPr lang="en-US" sz="2000" dirty="0" smtClean="0"/>
              <a:t>P </a:t>
            </a:r>
            <a:r>
              <a:rPr lang="fa-IR" sz="2000" dirty="0" smtClean="0"/>
              <a:t>=درصد </a:t>
            </a:r>
            <a:r>
              <a:rPr lang="fa-IR" sz="2000" dirty="0"/>
              <a:t>معاملات برنده                                                              </a:t>
            </a:r>
            <a:endParaRPr lang="fa-IR" dirty="0"/>
          </a:p>
        </p:txBody>
      </p:sp>
    </p:spTree>
    <p:extLst>
      <p:ext uri="{BB962C8B-B14F-4D97-AF65-F5344CB8AC3E}">
        <p14:creationId xmlns:p14="http://schemas.microsoft.com/office/powerpoint/2010/main" val="1385592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3004</TotalTime>
  <Words>2607</Words>
  <Application>Microsoft Office PowerPoint</Application>
  <PresentationFormat>Widescreen</PresentationFormat>
  <Paragraphs>176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به نام آفریننده ساختار مخلوقات پلن معاملاتی فارکس</vt:lpstr>
      <vt:lpstr>واچ لیست ذهنی: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سیستم تکنیکالی من:</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آفریننده ساختار مخلوقات پلن معاملاتی فارکس</dc:title>
  <dc:creator>abolfazlfx</dc:creator>
  <cp:lastModifiedBy>abolfazlfx</cp:lastModifiedBy>
  <cp:revision>71</cp:revision>
  <dcterms:created xsi:type="dcterms:W3CDTF">2021-06-09T19:40:45Z</dcterms:created>
  <dcterms:modified xsi:type="dcterms:W3CDTF">2021-06-19T14:03:19Z</dcterms:modified>
</cp:coreProperties>
</file>